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319" r:id="rId2"/>
    <p:sldId id="262" r:id="rId3"/>
    <p:sldId id="297" r:id="rId4"/>
    <p:sldId id="317" r:id="rId5"/>
    <p:sldId id="334" r:id="rId6"/>
    <p:sldId id="332" r:id="rId7"/>
    <p:sldId id="335" r:id="rId8"/>
    <p:sldId id="299" r:id="rId9"/>
    <p:sldId id="322" r:id="rId10"/>
    <p:sldId id="300" r:id="rId11"/>
    <p:sldId id="336" r:id="rId12"/>
    <p:sldId id="339" r:id="rId13"/>
    <p:sldId id="337" r:id="rId14"/>
    <p:sldId id="338" r:id="rId15"/>
    <p:sldId id="340" r:id="rId16"/>
    <p:sldId id="330" r:id="rId17"/>
    <p:sldId id="341" r:id="rId18"/>
    <p:sldId id="342" r:id="rId19"/>
    <p:sldId id="346" r:id="rId20"/>
    <p:sldId id="331" r:id="rId21"/>
    <p:sldId id="343" r:id="rId22"/>
    <p:sldId id="347" r:id="rId23"/>
    <p:sldId id="333" r:id="rId24"/>
    <p:sldId id="348" r:id="rId25"/>
    <p:sldId id="345" r:id="rId26"/>
    <p:sldId id="305" r:id="rId27"/>
    <p:sldId id="329" r:id="rId28"/>
    <p:sldId id="314"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6969"/>
    <a:srgbClr val="ECECEC"/>
    <a:srgbClr val="404040"/>
    <a:srgbClr val="D9D9D9"/>
    <a:srgbClr val="BFBFBF"/>
    <a:srgbClr val="F7F7F7"/>
    <a:srgbClr val="7F7F7F"/>
    <a:srgbClr val="595959"/>
    <a:srgbClr val="C6C6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19" autoAdjust="0"/>
    <p:restoredTop sz="94118" autoAdjust="0"/>
  </p:normalViewPr>
  <p:slideViewPr>
    <p:cSldViewPr snapToGrid="0" showGuides="1">
      <p:cViewPr varScale="1">
        <p:scale>
          <a:sx n="81" d="100"/>
          <a:sy n="81" d="100"/>
        </p:scale>
        <p:origin x="55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28CF60-13D2-4829-93DF-B5F5E133989B}" type="datetimeFigureOut">
              <a:rPr lang="zh-CN" altLang="en-US" smtClean="0"/>
              <a:t>2024/9/30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76198-4CF3-446F-B204-6B1848582D61}" type="slidenum">
              <a:rPr lang="zh-CN" altLang="en-US" smtClean="0"/>
              <a:t>‹#›</a:t>
            </a:fld>
            <a:endParaRPr lang="zh-CN" altLang="en-US"/>
          </a:p>
        </p:txBody>
      </p:sp>
    </p:spTree>
    <p:extLst>
      <p:ext uri="{BB962C8B-B14F-4D97-AF65-F5344CB8AC3E}">
        <p14:creationId xmlns:p14="http://schemas.microsoft.com/office/powerpoint/2010/main" val="3262625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a:t>
            </a:fld>
            <a:endParaRPr lang="zh-CN" altLang="en-US"/>
          </a:p>
        </p:txBody>
      </p:sp>
    </p:spTree>
    <p:extLst>
      <p:ext uri="{BB962C8B-B14F-4D97-AF65-F5344CB8AC3E}">
        <p14:creationId xmlns:p14="http://schemas.microsoft.com/office/powerpoint/2010/main" val="17744155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solidFill>
                  <a:srgbClr val="333333"/>
                </a:solidFill>
                <a:latin typeface="Arial" panose="020B0604020202020204" pitchFamily="34" charset="0"/>
              </a:rPr>
              <a:t>Pancake lenses is the most popular.</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10</a:t>
            </a:fld>
            <a:endParaRPr lang="zh-CN" altLang="en-US"/>
          </a:p>
        </p:txBody>
      </p:sp>
    </p:spTree>
    <p:extLst>
      <p:ext uri="{BB962C8B-B14F-4D97-AF65-F5344CB8AC3E}">
        <p14:creationId xmlns:p14="http://schemas.microsoft.com/office/powerpoint/2010/main" val="4161061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Pancake lenses are widely adopted by manufacturers due to their ease of production, light weight, and enhanced image quality. </a:t>
            </a:r>
          </a:p>
          <a:p>
            <a:r>
              <a:rPr lang="en-US" altLang="zh-CN"/>
              <a:t>Fresnel lenses are compact lenses and provide a special design that provides high optical efficiency with minimal distortion.</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11</a:t>
            </a:fld>
            <a:endParaRPr lang="zh-CN" altLang="en-US"/>
          </a:p>
        </p:txBody>
      </p:sp>
    </p:spTree>
    <p:extLst>
      <p:ext uri="{BB962C8B-B14F-4D97-AF65-F5344CB8AC3E}">
        <p14:creationId xmlns:p14="http://schemas.microsoft.com/office/powerpoint/2010/main" val="3550553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Aspherical lenses, while offering superior optical efficiency and the best image quality, are highly complex, difficult to manufacture, expensive, and larger in size.</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12</a:t>
            </a:fld>
            <a:endParaRPr lang="zh-CN" altLang="en-US"/>
          </a:p>
        </p:txBody>
      </p:sp>
    </p:spTree>
    <p:extLst>
      <p:ext uri="{BB962C8B-B14F-4D97-AF65-F5344CB8AC3E}">
        <p14:creationId xmlns:p14="http://schemas.microsoft.com/office/powerpoint/2010/main" val="381559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en-US" altLang="zh-CN" sz="1200">
                <a:solidFill>
                  <a:srgbClr val="333333"/>
                </a:solidFill>
                <a:latin typeface="Arial" panose="020B0604020202020204" pitchFamily="34" charset="0"/>
              </a:rPr>
              <a:t>Distortions introduced by these lenses can be corrected through software.</a:t>
            </a:r>
            <a:endParaRPr lang="zh-CN" altLang="en-US" sz="1200"/>
          </a:p>
        </p:txBody>
      </p:sp>
      <p:sp>
        <p:nvSpPr>
          <p:cNvPr id="4" name="灯片编号占位符 3"/>
          <p:cNvSpPr>
            <a:spLocks noGrp="1"/>
          </p:cNvSpPr>
          <p:nvPr>
            <p:ph type="sldNum" sz="quarter" idx="10"/>
          </p:nvPr>
        </p:nvSpPr>
        <p:spPr/>
        <p:txBody>
          <a:bodyPr/>
          <a:lstStyle/>
          <a:p>
            <a:fld id="{4F576198-4CF3-446F-B204-6B1848582D61}" type="slidenum">
              <a:rPr lang="zh-CN" altLang="en-US" smtClean="0"/>
              <a:t>13</a:t>
            </a:fld>
            <a:endParaRPr lang="zh-CN" altLang="en-US"/>
          </a:p>
        </p:txBody>
      </p:sp>
    </p:spTree>
    <p:extLst>
      <p:ext uri="{BB962C8B-B14F-4D97-AF65-F5344CB8AC3E}">
        <p14:creationId xmlns:p14="http://schemas.microsoft.com/office/powerpoint/2010/main" val="1483061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a:p>
        </p:txBody>
      </p:sp>
      <p:sp>
        <p:nvSpPr>
          <p:cNvPr id="4" name="灯片编号占位符 3"/>
          <p:cNvSpPr>
            <a:spLocks noGrp="1"/>
          </p:cNvSpPr>
          <p:nvPr>
            <p:ph type="sldNum" sz="quarter" idx="10"/>
          </p:nvPr>
        </p:nvSpPr>
        <p:spPr/>
        <p:txBody>
          <a:bodyPr/>
          <a:lstStyle/>
          <a:p>
            <a:fld id="{4F576198-4CF3-446F-B204-6B1848582D61}" type="slidenum">
              <a:rPr lang="zh-CN" altLang="en-US" smtClean="0"/>
              <a:t>14</a:t>
            </a:fld>
            <a:endParaRPr lang="zh-CN" altLang="en-US"/>
          </a:p>
        </p:txBody>
      </p:sp>
    </p:spTree>
    <p:extLst>
      <p:ext uri="{BB962C8B-B14F-4D97-AF65-F5344CB8AC3E}">
        <p14:creationId xmlns:p14="http://schemas.microsoft.com/office/powerpoint/2010/main" val="31099506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15</a:t>
            </a:fld>
            <a:endParaRPr lang="zh-CN" altLang="en-US"/>
          </a:p>
        </p:txBody>
      </p:sp>
    </p:spTree>
    <p:extLst>
      <p:ext uri="{BB962C8B-B14F-4D97-AF65-F5344CB8AC3E}">
        <p14:creationId xmlns:p14="http://schemas.microsoft.com/office/powerpoint/2010/main" val="2039484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solidFill>
                  <a:srgbClr val="222222"/>
                </a:solidFill>
                <a:latin typeface="arial" panose="020B0604020202020204" pitchFamily="34" charset="0"/>
              </a:rPr>
              <a:t>Displays are tiny </a:t>
            </a:r>
            <a:r>
              <a:rPr lang="en-US" altLang="zh-CN"/>
              <a:t>typically ranging in size up to 7 inches.</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31215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LCD displays can be very bright to overcome the light loss of optics.</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44397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30050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solidFill>
                  <a:srgbClr val="222222"/>
                </a:solidFill>
                <a:latin typeface="arial" panose="020B0604020202020204" pitchFamily="34" charset="0"/>
              </a:rPr>
              <a:t>Displays are tiny </a:t>
            </a:r>
            <a:r>
              <a:rPr lang="en-US" altLang="zh-CN"/>
              <a:t>typically ranging in size up to 7 inches.</a:t>
            </a:r>
          </a:p>
          <a:p>
            <a:r>
              <a:rPr lang="en-US" altLang="zh-CN"/>
              <a:t>screen door effect</a:t>
            </a:r>
          </a:p>
          <a:p>
            <a:r>
              <a:rPr lang="en-US" altLang="zh-CN"/>
              <a:t>Forveated rendering</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24244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2</a:t>
            </a:fld>
            <a:endParaRPr lang="zh-CN" altLang="en-US"/>
          </a:p>
        </p:txBody>
      </p:sp>
    </p:spTree>
    <p:extLst>
      <p:ext uri="{BB962C8B-B14F-4D97-AF65-F5344CB8AC3E}">
        <p14:creationId xmlns:p14="http://schemas.microsoft.com/office/powerpoint/2010/main" val="24200098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The tracking system is a key component of modern VR, directly influencing the quality of immersion.</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25718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Modern tracking technologies increasingly incorporate artificial intelligence (AI), resulting in faster response times and greater accuracy.</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528457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solidFill>
                  <a:srgbClr val="222222"/>
                </a:solidFill>
                <a:latin typeface="arial" panose="020B0604020202020204" pitchFamily="34" charset="0"/>
              </a:rPr>
              <a:t>Qualcomm Snapdragon XR2 can only handle 5 cameras effectively in same time.</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76659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845206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On one hand, rendering immersive 3D environments in real-time demands significant computational power, which require suffcient computing power on the chipset.This will lead to some issue about heat dissipation, power consumption and so on. On the other hand, maintaining low-latency interactions and spatial tracking requires highly optimized chipset. Ensuring high-resolution displays with smooth performance is the key challenge in the advancement of XR technology.</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31980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93776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26</a:t>
            </a:fld>
            <a:endParaRPr lang="zh-CN" altLang="en-US"/>
          </a:p>
        </p:txBody>
      </p:sp>
    </p:spTree>
    <p:extLst>
      <p:ext uri="{BB962C8B-B14F-4D97-AF65-F5344CB8AC3E}">
        <p14:creationId xmlns:p14="http://schemas.microsoft.com/office/powerpoint/2010/main" val="12989585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984940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28</a:t>
            </a:fld>
            <a:endParaRPr lang="zh-CN" altLang="en-US"/>
          </a:p>
        </p:txBody>
      </p:sp>
    </p:spTree>
    <p:extLst>
      <p:ext uri="{BB962C8B-B14F-4D97-AF65-F5344CB8AC3E}">
        <p14:creationId xmlns:p14="http://schemas.microsoft.com/office/powerpoint/2010/main" val="752324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3</a:t>
            </a:fld>
            <a:endParaRPr lang="zh-CN" altLang="en-US"/>
          </a:p>
        </p:txBody>
      </p:sp>
    </p:spTree>
    <p:extLst>
      <p:ext uri="{BB962C8B-B14F-4D97-AF65-F5344CB8AC3E}">
        <p14:creationId xmlns:p14="http://schemas.microsoft.com/office/powerpoint/2010/main" val="3947351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There are many XR devices. Five types: Head-Mounted-Display (HMD), Spatial Augmented Reality (SAR), Hand-Held-Devices (HHD), desktop screen and projection, and Cave Automatic Virtual Environment (CAVE).</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4</a:t>
            </a:fld>
            <a:endParaRPr lang="zh-CN" altLang="en-US"/>
          </a:p>
        </p:txBody>
      </p:sp>
    </p:spTree>
    <p:extLst>
      <p:ext uri="{BB962C8B-B14F-4D97-AF65-F5344CB8AC3E}">
        <p14:creationId xmlns:p14="http://schemas.microsoft.com/office/powerpoint/2010/main" val="1252690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There are many XR devices. Five types: Head-Mounted-Display (HMD), Spatial Augmented Reality (SAR), Hand-Held-Devices (HHD), desktop screen and projection, and Cave Automatic Virtual Environment (CAVE).</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5</a:t>
            </a:fld>
            <a:endParaRPr lang="zh-CN" altLang="en-US"/>
          </a:p>
        </p:txBody>
      </p:sp>
    </p:spTree>
    <p:extLst>
      <p:ext uri="{BB962C8B-B14F-4D97-AF65-F5344CB8AC3E}">
        <p14:creationId xmlns:p14="http://schemas.microsoft.com/office/powerpoint/2010/main" val="9943334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Cave Automatic Virtual Environment (CAVE).</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6</a:t>
            </a:fld>
            <a:endParaRPr lang="zh-CN" altLang="en-US"/>
          </a:p>
        </p:txBody>
      </p:sp>
    </p:spTree>
    <p:extLst>
      <p:ext uri="{BB962C8B-B14F-4D97-AF65-F5344CB8AC3E}">
        <p14:creationId xmlns:p14="http://schemas.microsoft.com/office/powerpoint/2010/main" val="1512932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We focus on HMD in this slide.</a:t>
            </a:r>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7</a:t>
            </a:fld>
            <a:endParaRPr lang="zh-CN" altLang="en-US"/>
          </a:p>
        </p:txBody>
      </p:sp>
    </p:spTree>
    <p:extLst>
      <p:ext uri="{BB962C8B-B14F-4D97-AF65-F5344CB8AC3E}">
        <p14:creationId xmlns:p14="http://schemas.microsoft.com/office/powerpoint/2010/main" val="2323601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8</a:t>
            </a:fld>
            <a:endParaRPr lang="zh-CN" altLang="en-US"/>
          </a:p>
        </p:txBody>
      </p:sp>
    </p:spTree>
    <p:extLst>
      <p:ext uri="{BB962C8B-B14F-4D97-AF65-F5344CB8AC3E}">
        <p14:creationId xmlns:p14="http://schemas.microsoft.com/office/powerpoint/2010/main" val="2629872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576198-4CF3-446F-B204-6B1848582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04087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2491011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132417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147164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1284536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1191537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185591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3125809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2567982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3294688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311384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2024/9/30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2372719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7F24E0-930B-4A04-9F56-81E5D8061857}" type="datetimeFigureOut">
              <a:rPr lang="zh-CN" altLang="en-US" smtClean="0"/>
              <a:t>2024/9/30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E38970-8790-42ED-BDAA-B4F075DE2BCF}" type="slidenum">
              <a:rPr lang="zh-CN" altLang="en-US" smtClean="0"/>
              <a:t>‹#›</a:t>
            </a:fld>
            <a:endParaRPr lang="zh-CN" altLang="en-US"/>
          </a:p>
        </p:txBody>
      </p:sp>
    </p:spTree>
    <p:extLst>
      <p:ext uri="{BB962C8B-B14F-4D97-AF65-F5344CB8AC3E}">
        <p14:creationId xmlns:p14="http://schemas.microsoft.com/office/powerpoint/2010/main" val="31805426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0.svg"/><Relationship Id="rId5" Type="http://schemas.openxmlformats.org/officeDocument/2006/relationships/image" Target="../media/image29.png"/><Relationship Id="rId10" Type="http://schemas.openxmlformats.org/officeDocument/2006/relationships/image" Target="../media/image34.svg"/><Relationship Id="rId4" Type="http://schemas.openxmlformats.org/officeDocument/2006/relationships/image" Target="../media/image28.svg"/><Relationship Id="rId9" Type="http://schemas.openxmlformats.org/officeDocument/2006/relationships/image" Target="../media/image3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a:stCxn id="86" idx="1"/>
          </p:cNvCxnSpPr>
          <p:nvPr/>
        </p:nvCxnSpPr>
        <p:spPr>
          <a:xfrm flipH="1" flipV="1">
            <a:off x="8543130" y="3109994"/>
            <a:ext cx="38392" cy="680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flipV="1">
            <a:off x="11116131" y="299356"/>
            <a:ext cx="637852" cy="54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62" idx="5"/>
          </p:cNvCxnSpPr>
          <p:nvPr/>
        </p:nvCxnSpPr>
        <p:spPr>
          <a:xfrm>
            <a:off x="10601740" y="2701567"/>
            <a:ext cx="310223" cy="702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9571705" y="2652252"/>
            <a:ext cx="912555" cy="1060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9903314" y="2542640"/>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endCxn id="40" idx="0"/>
          </p:cNvCxnSpPr>
          <p:nvPr/>
        </p:nvCxnSpPr>
        <p:spPr>
          <a:xfrm flipH="1">
            <a:off x="8591527" y="2268794"/>
            <a:ext cx="476888" cy="6926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endCxn id="42" idx="7"/>
          </p:cNvCxnSpPr>
          <p:nvPr/>
        </p:nvCxnSpPr>
        <p:spPr>
          <a:xfrm flipH="1">
            <a:off x="9613588" y="2618225"/>
            <a:ext cx="292364" cy="1055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8572500" y="2574773"/>
            <a:ext cx="1376903" cy="530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610600" y="3048000"/>
            <a:ext cx="938784" cy="727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a:off x="8501831" y="296140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9793134" y="246195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9491699" y="3653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p:cNvCxnSpPr>
            <a:endCxn id="41" idx="1"/>
          </p:cNvCxnSpPr>
          <p:nvPr/>
        </p:nvCxnSpPr>
        <p:spPr>
          <a:xfrm>
            <a:off x="9083163" y="2298290"/>
            <a:ext cx="746588" cy="200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8996722" y="2232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a:endCxn id="42" idx="5"/>
          </p:cNvCxnSpPr>
          <p:nvPr/>
        </p:nvCxnSpPr>
        <p:spPr>
          <a:xfrm flipH="1">
            <a:off x="9613588" y="3419168"/>
            <a:ext cx="1283630" cy="355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10926195" y="3421143"/>
            <a:ext cx="767432" cy="661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11000453" y="2032819"/>
            <a:ext cx="235974" cy="1356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44" idx="7"/>
          </p:cNvCxnSpPr>
          <p:nvPr/>
        </p:nvCxnSpPr>
        <p:spPr>
          <a:xfrm flipV="1">
            <a:off x="9128797" y="1524002"/>
            <a:ext cx="929603" cy="7314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1" idx="0"/>
          </p:cNvCxnSpPr>
          <p:nvPr/>
        </p:nvCxnSpPr>
        <p:spPr>
          <a:xfrm flipV="1">
            <a:off x="9918152" y="1504950"/>
            <a:ext cx="140248" cy="9570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0028903" y="971550"/>
            <a:ext cx="296197" cy="608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10058400" y="1543050"/>
            <a:ext cx="484854" cy="10655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endCxn id="61" idx="3"/>
          </p:cNvCxnSpPr>
          <p:nvPr/>
        </p:nvCxnSpPr>
        <p:spPr>
          <a:xfrm flipV="1">
            <a:off x="10295603" y="380847"/>
            <a:ext cx="747099" cy="6085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61" idx="7"/>
          </p:cNvCxnSpPr>
          <p:nvPr/>
        </p:nvCxnSpPr>
        <p:spPr>
          <a:xfrm flipV="1">
            <a:off x="11169552" y="0"/>
            <a:ext cx="508098" cy="2539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59" idx="0"/>
          </p:cNvCxnSpPr>
          <p:nvPr/>
        </p:nvCxnSpPr>
        <p:spPr>
          <a:xfrm flipH="1" flipV="1">
            <a:off x="11087100" y="342900"/>
            <a:ext cx="34865" cy="7468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flipV="1">
            <a:off x="10363200" y="952500"/>
            <a:ext cx="800100" cy="190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62" idx="7"/>
          </p:cNvCxnSpPr>
          <p:nvPr/>
        </p:nvCxnSpPr>
        <p:spPr>
          <a:xfrm flipV="1">
            <a:off x="10601740" y="1085850"/>
            <a:ext cx="523460" cy="14888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V="1">
            <a:off x="10134600" y="1143000"/>
            <a:ext cx="95250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10006049" y="14815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11044597" y="1089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0269384" y="87061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11016431" y="22772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10448619" y="254844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flipH="1" flipV="1">
            <a:off x="11742057" y="0"/>
            <a:ext cx="14514" cy="8418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9" idx="6"/>
          </p:cNvCxnSpPr>
          <p:nvPr/>
        </p:nvCxnSpPr>
        <p:spPr>
          <a:xfrm flipV="1">
            <a:off x="11199333" y="841829"/>
            <a:ext cx="554650" cy="3253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flipV="1">
            <a:off x="11753983" y="841829"/>
            <a:ext cx="438019" cy="3338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a:endCxn id="59" idx="6"/>
          </p:cNvCxnSpPr>
          <p:nvPr/>
        </p:nvCxnSpPr>
        <p:spPr>
          <a:xfrm flipH="1" flipV="1">
            <a:off x="11199333" y="1167160"/>
            <a:ext cx="992667" cy="3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59" idx="4"/>
          </p:cNvCxnSpPr>
          <p:nvPr/>
        </p:nvCxnSpPr>
        <p:spPr>
          <a:xfrm flipH="1" flipV="1">
            <a:off x="11121965" y="1244528"/>
            <a:ext cx="141121" cy="8019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V="1">
            <a:off x="11205029" y="1277258"/>
            <a:ext cx="986971" cy="7111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1219543" y="1988458"/>
            <a:ext cx="566057" cy="3773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11829144" y="1901371"/>
            <a:ext cx="362856" cy="4499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1814629" y="2365829"/>
            <a:ext cx="377371" cy="8563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11640457" y="2380343"/>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0972801" y="3077029"/>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11611429" y="3149600"/>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11292114" y="2061029"/>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89" idx="3"/>
            <a:endCxn id="62" idx="7"/>
          </p:cNvCxnSpPr>
          <p:nvPr/>
        </p:nvCxnSpPr>
        <p:spPr>
          <a:xfrm flipH="1">
            <a:off x="10601740" y="2047367"/>
            <a:ext cx="614743" cy="527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42" idx="3"/>
          </p:cNvCxnSpPr>
          <p:nvPr/>
        </p:nvCxnSpPr>
        <p:spPr>
          <a:xfrm flipH="1">
            <a:off x="8667750" y="3775106"/>
            <a:ext cx="844862" cy="1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87" idx="1"/>
          </p:cNvCxnSpPr>
          <p:nvPr/>
        </p:nvCxnSpPr>
        <p:spPr>
          <a:xfrm flipH="1" flipV="1">
            <a:off x="8610600" y="3790950"/>
            <a:ext cx="311261" cy="9754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a:endCxn id="42" idx="4"/>
          </p:cNvCxnSpPr>
          <p:nvPr/>
        </p:nvCxnSpPr>
        <p:spPr>
          <a:xfrm flipV="1">
            <a:off x="8991600" y="3796019"/>
            <a:ext cx="571500" cy="1080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endCxn id="42" idx="4"/>
          </p:cNvCxnSpPr>
          <p:nvPr/>
        </p:nvCxnSpPr>
        <p:spPr>
          <a:xfrm flipH="1" flipV="1">
            <a:off x="9563100" y="3796019"/>
            <a:ext cx="609600" cy="6235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10191750" y="3451534"/>
            <a:ext cx="742950" cy="9680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9029700" y="4419600"/>
            <a:ext cx="1143000" cy="40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0" idx="3"/>
          </p:cNvCxnSpPr>
          <p:nvPr/>
        </p:nvCxnSpPr>
        <p:spPr>
          <a:xfrm flipV="1">
            <a:off x="11089483" y="4133850"/>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10248900" y="4419600"/>
            <a:ext cx="895350" cy="2476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10972800" y="3600450"/>
            <a:ext cx="152400" cy="1047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8544905" y="375372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8895590" y="4740103"/>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11774524" y="22816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1193822" y="19152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1066822" y="46203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11672924" y="4034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10121900" y="435123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a:off x="11503947" y="30076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860401" y="3340772"/>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endCxn id="90" idx="4"/>
          </p:cNvCxnSpPr>
          <p:nvPr/>
        </p:nvCxnSpPr>
        <p:spPr>
          <a:xfrm flipV="1">
            <a:off x="10553700" y="4775128"/>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a:endCxn id="92" idx="4"/>
          </p:cNvCxnSpPr>
          <p:nvPr/>
        </p:nvCxnSpPr>
        <p:spPr>
          <a:xfrm flipH="1" flipV="1">
            <a:off x="10209149" y="4525736"/>
            <a:ext cx="325501" cy="8828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87" idx="6"/>
          </p:cNvCxnSpPr>
          <p:nvPr/>
        </p:nvCxnSpPr>
        <p:spPr>
          <a:xfrm>
            <a:off x="9074982" y="4829799"/>
            <a:ext cx="1478718" cy="578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87" idx="4"/>
          </p:cNvCxnSpPr>
          <p:nvPr/>
        </p:nvCxnSpPr>
        <p:spPr>
          <a:xfrm>
            <a:off x="8985286" y="4919495"/>
            <a:ext cx="806414" cy="9669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a:endCxn id="152" idx="7"/>
          </p:cNvCxnSpPr>
          <p:nvPr/>
        </p:nvCxnSpPr>
        <p:spPr>
          <a:xfrm flipH="1">
            <a:off x="9870763" y="5408613"/>
            <a:ext cx="682937" cy="4924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90" idx="5"/>
          </p:cNvCxnSpPr>
          <p:nvPr/>
        </p:nvCxnSpPr>
        <p:spPr>
          <a:xfrm>
            <a:off x="11198897" y="4752467"/>
            <a:ext cx="231103" cy="1248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10648950" y="5408613"/>
            <a:ext cx="762000" cy="6302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90" idx="6"/>
          </p:cNvCxnSpPr>
          <p:nvPr/>
        </p:nvCxnSpPr>
        <p:spPr>
          <a:xfrm>
            <a:off x="11221558" y="4697760"/>
            <a:ext cx="970442" cy="2171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91" idx="5"/>
          </p:cNvCxnSpPr>
          <p:nvPr/>
        </p:nvCxnSpPr>
        <p:spPr>
          <a:xfrm>
            <a:off x="11794813" y="4156106"/>
            <a:ext cx="397187" cy="8159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a:stCxn id="93" idx="6"/>
          </p:cNvCxnSpPr>
          <p:nvPr/>
        </p:nvCxnSpPr>
        <p:spPr>
          <a:xfrm>
            <a:off x="11753983" y="3132664"/>
            <a:ext cx="438017" cy="2201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91" idx="7"/>
          </p:cNvCxnSpPr>
          <p:nvPr/>
        </p:nvCxnSpPr>
        <p:spPr>
          <a:xfrm flipV="1">
            <a:off x="11794813" y="3352802"/>
            <a:ext cx="397187" cy="7023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a:stCxn id="90" idx="6"/>
          </p:cNvCxnSpPr>
          <p:nvPr/>
        </p:nvCxnSpPr>
        <p:spPr>
          <a:xfrm>
            <a:off x="11221558" y="4697760"/>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V="1">
            <a:off x="11449050" y="5408613"/>
            <a:ext cx="342900" cy="573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1791950" y="4895850"/>
            <a:ext cx="400050" cy="5127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10591800" y="5408613"/>
            <a:ext cx="11430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9486900" y="5905500"/>
            <a:ext cx="323850" cy="952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cxnSpLocks/>
            <a:stCxn id="87" idx="3"/>
          </p:cNvCxnSpPr>
          <p:nvPr/>
        </p:nvCxnSpPr>
        <p:spPr>
          <a:xfrm>
            <a:off x="8921861" y="4893224"/>
            <a:ext cx="545989" cy="19647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9525000" y="6457950"/>
            <a:ext cx="11239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flipV="1">
            <a:off x="9810750" y="5924550"/>
            <a:ext cx="838200" cy="514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0687050" y="6076950"/>
            <a:ext cx="723900" cy="35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11791950" y="5408613"/>
            <a:ext cx="13335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11468100" y="6115050"/>
            <a:ext cx="4000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10706100" y="6438900"/>
            <a:ext cx="1200150" cy="114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0668000" y="6534150"/>
            <a:ext cx="361950" cy="3238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flipV="1">
            <a:off x="11144250" y="6572250"/>
            <a:ext cx="742950" cy="285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1906250" y="6496050"/>
            <a:ext cx="285750" cy="361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V="1">
            <a:off x="11906250" y="5886450"/>
            <a:ext cx="285750" cy="609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8" name="椭圆 147"/>
          <p:cNvSpPr/>
          <p:nvPr/>
        </p:nvSpPr>
        <p:spPr>
          <a:xfrm>
            <a:off x="10581515" y="637885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10422251" y="5283595"/>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a:off x="9748874" y="588013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a:off x="11844374" y="6442112"/>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a:off x="11294397" y="59032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a:off x="9393551" y="6722264"/>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文本框 155"/>
          <p:cNvSpPr txBox="1"/>
          <p:nvPr/>
        </p:nvSpPr>
        <p:spPr>
          <a:xfrm>
            <a:off x="463614" y="1779034"/>
            <a:ext cx="9564367" cy="1200329"/>
          </a:xfrm>
          <a:prstGeom prst="rect">
            <a:avLst/>
          </a:prstGeom>
          <a:noFill/>
        </p:spPr>
        <p:txBody>
          <a:bodyPr wrap="square" rtlCol="0">
            <a:spAutoFit/>
          </a:bodyPr>
          <a:lstStyle/>
          <a:p>
            <a:r>
              <a:rPr lang="en-US" altLang="zh-CN" sz="3600" b="1" i="0" u="none" strike="noStrike" baseline="0">
                <a:latin typeface="NimbusRomNo9L-Regu"/>
              </a:rPr>
              <a:t>Essential Elements of VR Headsets:</a:t>
            </a:r>
            <a:endParaRPr lang="en-US" altLang="zh-CN" sz="3600" b="1">
              <a:latin typeface="NimbusRomNo9L-Regu"/>
            </a:endParaRPr>
          </a:p>
          <a:p>
            <a:r>
              <a:rPr lang="en-US" altLang="zh-CN" sz="3600" b="1" i="0" u="none" strike="noStrike" baseline="0">
                <a:latin typeface="NimbusRomNo9L-Regu"/>
              </a:rPr>
              <a:t>	 A Technical Overview</a:t>
            </a:r>
            <a:endParaRPr lang="zh-CN" altLang="en-US" sz="3600" b="1"/>
          </a:p>
        </p:txBody>
      </p:sp>
      <p:cxnSp>
        <p:nvCxnSpPr>
          <p:cNvPr id="158" name="直接连接符 157"/>
          <p:cNvCxnSpPr/>
          <p:nvPr/>
        </p:nvCxnSpPr>
        <p:spPr>
          <a:xfrm rot="11174285" flipH="1">
            <a:off x="311114" y="3515865"/>
            <a:ext cx="190563" cy="6380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rot="11174285" flipH="1">
            <a:off x="262523" y="3881807"/>
            <a:ext cx="860986" cy="3316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rot="11174285">
            <a:off x="550844" y="3476915"/>
            <a:ext cx="587028" cy="4550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1" name="椭圆 160"/>
          <p:cNvSpPr/>
          <p:nvPr/>
        </p:nvSpPr>
        <p:spPr>
          <a:xfrm rot="11174285">
            <a:off x="1067390" y="3905787"/>
            <a:ext cx="112175" cy="11217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nvSpPr>
        <p:spPr>
          <a:xfrm rot="11174285">
            <a:off x="520660" y="3432549"/>
            <a:ext cx="89295" cy="8929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4" name="直接连接符 163"/>
          <p:cNvCxnSpPr/>
          <p:nvPr/>
        </p:nvCxnSpPr>
        <p:spPr>
          <a:xfrm rot="7715704" flipH="1">
            <a:off x="1054829" y="2632404"/>
            <a:ext cx="82782" cy="2771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rot="7715704" flipH="1">
            <a:off x="1053920" y="2643236"/>
            <a:ext cx="374020" cy="1440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167" idx="5"/>
          </p:cNvCxnSpPr>
          <p:nvPr/>
        </p:nvCxnSpPr>
        <p:spPr>
          <a:xfrm flipH="1">
            <a:off x="993390" y="2540090"/>
            <a:ext cx="291937" cy="77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7" name="椭圆 166"/>
          <p:cNvSpPr/>
          <p:nvPr/>
        </p:nvSpPr>
        <p:spPr>
          <a:xfrm rot="7715704">
            <a:off x="1285175" y="2513007"/>
            <a:ext cx="48730" cy="4873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rot="7715704">
            <a:off x="1149317" y="2863708"/>
            <a:ext cx="67919" cy="6791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rot="7715704">
            <a:off x="982518" y="2610118"/>
            <a:ext cx="38791" cy="3879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0881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2096440" y="-29236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p:cNvCxnSpPr>
          <p:nvPr/>
        </p:nvCxnSpPr>
        <p:spPr>
          <a:xfrm flipV="1">
            <a:off x="-1895160" y="-683298"/>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659806" y="1612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1" idx="6"/>
            <a:endCxn id="348" idx="2"/>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4"/>
            <a:endCxn id="348" idx="1"/>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496" idx="0"/>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55" idx="5"/>
          </p:cNvCxnSpPr>
          <p:nvPr/>
        </p:nvCxnSpPr>
        <p:spPr>
          <a:xfrm>
            <a:off x="-691782" y="-683298"/>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60" idx="6"/>
            <a:endCxn id="496" idx="2"/>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4097295" y="-308011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1870922" y="-166979"/>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329" idx="1"/>
            <a:endCxn id="10" idx="4"/>
          </p:cNvCxnSpPr>
          <p:nvPr/>
        </p:nvCxnSpPr>
        <p:spPr>
          <a:xfrm>
            <a:off x="-2715881" y="-1479008"/>
            <a:ext cx="744824" cy="118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329" idx="0"/>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stCxn id="496" idx="6"/>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322" idx="0"/>
            <a:endCxn id="496" idx="3"/>
          </p:cNvCxnSpPr>
          <p:nvPr/>
        </p:nvCxnSpPr>
        <p:spPr>
          <a:xfrm>
            <a:off x="2680254" y="-2043461"/>
            <a:ext cx="42618" cy="13376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rot="11174285">
            <a:off x="-1013561" y="-335131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3" name="椭圆 302"/>
          <p:cNvSpPr/>
          <p:nvPr/>
        </p:nvSpPr>
        <p:spPr>
          <a:xfrm rot="11174285">
            <a:off x="82164" y="-2556839"/>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p:nvPr/>
        </p:nvSpPr>
        <p:spPr>
          <a:xfrm rot="11174285">
            <a:off x="-279712" y="-181579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p:nvPr/>
        </p:nvSpPr>
        <p:spPr>
          <a:xfrm rot="11174285">
            <a:off x="1812278" y="-301378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p:nvPr/>
        </p:nvSpPr>
        <p:spPr>
          <a:xfrm rot="11174285">
            <a:off x="1641467" y="-1362995"/>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p:nvPr/>
        </p:nvSpPr>
        <p:spPr>
          <a:xfrm rot="11174285">
            <a:off x="-1796118" y="-232330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p:nvPr/>
        </p:nvSpPr>
        <p:spPr>
          <a:xfrm rot="11174285">
            <a:off x="2614724" y="-2190064"/>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3" name="直接连接符 322"/>
          <p:cNvCxnSpPr>
            <a:stCxn id="329" idx="3"/>
            <a:endCxn id="319" idx="6"/>
          </p:cNvCxnSpPr>
          <p:nvPr/>
        </p:nvCxnSpPr>
        <p:spPr>
          <a:xfrm flipV="1">
            <a:off x="-2706915" y="-2215313"/>
            <a:ext cx="911514" cy="654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9" name="椭圆 328"/>
          <p:cNvSpPr/>
          <p:nvPr/>
        </p:nvSpPr>
        <p:spPr>
          <a:xfrm rot="11174285">
            <a:off x="-2810752" y="-158284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4" name="直接连接符 333"/>
          <p:cNvCxnSpPr>
            <a:stCxn id="10" idx="3"/>
            <a:endCxn id="319" idx="0"/>
          </p:cNvCxnSpPr>
          <p:nvPr/>
        </p:nvCxnSpPr>
        <p:spPr>
          <a:xfrm flipV="1">
            <a:off x="-1895160" y="-2081705"/>
            <a:ext cx="207037" cy="1831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a:stCxn id="308" idx="6"/>
            <a:endCxn id="319" idx="2"/>
          </p:cNvCxnSpPr>
          <p:nvPr/>
        </p:nvCxnSpPr>
        <p:spPr>
          <a:xfrm flipH="1" flipV="1">
            <a:off x="-1554515" y="-2188983"/>
            <a:ext cx="1275520" cy="481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8" name="椭圆 347"/>
          <p:cNvSpPr/>
          <p:nvPr/>
        </p:nvSpPr>
        <p:spPr>
          <a:xfrm rot="11174285">
            <a:off x="-785872" y="-82445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9" name="直接连接符 348"/>
          <p:cNvCxnSpPr>
            <a:stCxn id="348" idx="3"/>
            <a:endCxn id="308" idx="7"/>
          </p:cNvCxnSpPr>
          <p:nvPr/>
        </p:nvCxnSpPr>
        <p:spPr>
          <a:xfrm flipV="1">
            <a:off x="-586354" y="-1618782"/>
            <a:ext cx="333327" cy="8362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2" name="直接连接符 351"/>
          <p:cNvCxnSpPr>
            <a:stCxn id="319" idx="1"/>
            <a:endCxn id="348" idx="5"/>
          </p:cNvCxnSpPr>
          <p:nvPr/>
        </p:nvCxnSpPr>
        <p:spPr>
          <a:xfrm>
            <a:off x="-1599102" y="-2107673"/>
            <a:ext cx="855148" cy="1307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8" name="直接连接符 357"/>
          <p:cNvCxnSpPr>
            <a:stCxn id="303" idx="2"/>
            <a:endCxn id="309" idx="6"/>
          </p:cNvCxnSpPr>
          <p:nvPr/>
        </p:nvCxnSpPr>
        <p:spPr>
          <a:xfrm flipV="1">
            <a:off x="307682" y="-2912980"/>
            <a:ext cx="1505266" cy="4815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2" name="直接连接符 461"/>
          <p:cNvCxnSpPr>
            <a:stCxn id="303" idx="7"/>
            <a:endCxn id="308" idx="4"/>
          </p:cNvCxnSpPr>
          <p:nvPr/>
        </p:nvCxnSpPr>
        <p:spPr>
          <a:xfrm flipH="1">
            <a:off x="-145387" y="-2372938"/>
            <a:ext cx="252459" cy="5578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stCxn id="11" idx="4"/>
            <a:endCxn id="317" idx="1"/>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4" name="直接连接符 463"/>
          <p:cNvCxnSpPr>
            <a:stCxn id="348" idx="2"/>
            <a:endCxn id="317" idx="7"/>
          </p:cNvCxnSpPr>
          <p:nvPr/>
        </p:nvCxnSpPr>
        <p:spPr>
          <a:xfrm flipV="1">
            <a:off x="-562327" y="-1203683"/>
            <a:ext cx="2225373" cy="5035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5" name="直接连接符 464"/>
          <p:cNvCxnSpPr>
            <a:stCxn id="308" idx="2"/>
            <a:endCxn id="317" idx="5"/>
          </p:cNvCxnSpPr>
          <p:nvPr/>
        </p:nvCxnSpPr>
        <p:spPr>
          <a:xfrm>
            <a:off x="-38109" y="-1681473"/>
            <a:ext cx="1716210" cy="340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6" name="直接连接符 465"/>
          <p:cNvCxnSpPr>
            <a:stCxn id="317" idx="4"/>
            <a:endCxn id="322" idx="7"/>
          </p:cNvCxnSpPr>
          <p:nvPr/>
        </p:nvCxnSpPr>
        <p:spPr>
          <a:xfrm flipV="1">
            <a:off x="1750086" y="-2070516"/>
            <a:ext cx="880830" cy="708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5" name="直接连接符 474"/>
          <p:cNvCxnSpPr>
            <a:stCxn id="309" idx="0"/>
            <a:endCxn id="317" idx="4"/>
          </p:cNvCxnSpPr>
          <p:nvPr/>
        </p:nvCxnSpPr>
        <p:spPr>
          <a:xfrm flipH="1">
            <a:off x="1750086" y="-2788267"/>
            <a:ext cx="162997" cy="1425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8" name="直接连接符 477"/>
          <p:cNvCxnSpPr>
            <a:stCxn id="303" idx="1"/>
            <a:endCxn id="317" idx="5"/>
          </p:cNvCxnSpPr>
          <p:nvPr/>
        </p:nvCxnSpPr>
        <p:spPr>
          <a:xfrm>
            <a:off x="266065" y="-2355559"/>
            <a:ext cx="1412036" cy="1014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a:stCxn id="303" idx="5"/>
            <a:endCxn id="319" idx="3"/>
          </p:cNvCxnSpPr>
          <p:nvPr/>
        </p:nvCxnSpPr>
        <p:spPr>
          <a:xfrm flipH="1">
            <a:off x="-1580483" y="-2531931"/>
            <a:ext cx="1704934" cy="2539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5" name="直接连接符 484"/>
          <p:cNvCxnSpPr>
            <a:stCxn id="322" idx="5"/>
            <a:endCxn id="309" idx="2"/>
          </p:cNvCxnSpPr>
          <p:nvPr/>
        </p:nvCxnSpPr>
        <p:spPr>
          <a:xfrm flipH="1" flipV="1">
            <a:off x="2037796" y="-2888402"/>
            <a:ext cx="604418" cy="7145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stCxn id="322" idx="2"/>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6" name="椭圆 495"/>
          <p:cNvSpPr/>
          <p:nvPr/>
        </p:nvSpPr>
        <p:spPr>
          <a:xfrm rot="11174285">
            <a:off x="2579725" y="-73592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8" name="直接连接符 507"/>
          <p:cNvCxnSpPr>
            <a:stCxn id="121" idx="7"/>
            <a:endCxn id="322" idx="3"/>
          </p:cNvCxnSpPr>
          <p:nvPr/>
        </p:nvCxnSpPr>
        <p:spPr>
          <a:xfrm flipH="1">
            <a:off x="2745570" y="-2949332"/>
            <a:ext cx="1369440" cy="7867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1" name="直接连接符 510"/>
          <p:cNvCxnSpPr>
            <a:stCxn id="121" idx="5"/>
            <a:endCxn id="309" idx="2"/>
          </p:cNvCxnSpPr>
          <p:nvPr/>
        </p:nvCxnSpPr>
        <p:spPr>
          <a:xfrm flipH="1">
            <a:off x="2037796" y="-3062404"/>
            <a:ext cx="2089574" cy="1740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a:stCxn id="319" idx="5"/>
            <a:endCxn id="228" idx="7"/>
          </p:cNvCxnSpPr>
          <p:nvPr/>
        </p:nvCxnSpPr>
        <p:spPr>
          <a:xfrm flipV="1">
            <a:off x="-1750814" y="-3169026"/>
            <a:ext cx="761944" cy="8724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a:stCxn id="303" idx="4"/>
            <a:endCxn id="228" idx="1"/>
          </p:cNvCxnSpPr>
          <p:nvPr/>
        </p:nvCxnSpPr>
        <p:spPr>
          <a:xfrm flipH="1" flipV="1">
            <a:off x="-831270" y="-3151799"/>
            <a:ext cx="1038817" cy="595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3" name="直接连接符 522"/>
          <p:cNvCxnSpPr>
            <a:stCxn id="309" idx="5"/>
            <a:endCxn id="228" idx="3"/>
          </p:cNvCxnSpPr>
          <p:nvPr/>
        </p:nvCxnSpPr>
        <p:spPr>
          <a:xfrm flipH="1" flipV="1">
            <a:off x="-814043" y="-3309399"/>
            <a:ext cx="2668608" cy="32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9" y="1017217"/>
            <a:ext cx="10004506" cy="2239844"/>
          </a:xfrm>
          <a:prstGeom prst="rect">
            <a:avLst/>
          </a:prstGeom>
          <a:noFill/>
        </p:spPr>
        <p:txBody>
          <a:bodyPr wrap="square" rtlCol="0">
            <a:spAutoFit/>
          </a:bodyPr>
          <a:lstStyle/>
          <a:p>
            <a:pPr>
              <a:lnSpc>
                <a:spcPct val="150000"/>
              </a:lnSpc>
            </a:pPr>
            <a:r>
              <a:rPr lang="en-US" altLang="zh-CN" sz="2400">
                <a:solidFill>
                  <a:srgbClr val="333333"/>
                </a:solidFill>
                <a:latin typeface="Arial" panose="020B0604020202020204" pitchFamily="34" charset="0"/>
              </a:rPr>
              <a:t>Optics in XR devices are essential for focusing and directing light from the small displays to the user's eyes. In VR devices, the most common types of optics are Fresnel lenses, Pancake lenses, and Aspherical lenses.</a:t>
            </a:r>
            <a:endParaRPr lang="zh-CN" altLang="en-US" sz="2400"/>
          </a:p>
        </p:txBody>
      </p:sp>
      <p:pic>
        <p:nvPicPr>
          <p:cNvPr id="5" name="图片 4">
            <a:extLst>
              <a:ext uri="{FF2B5EF4-FFF2-40B4-BE49-F238E27FC236}">
                <a16:creationId xmlns:a16="http://schemas.microsoft.com/office/drawing/2014/main" id="{6E731838-7630-8C1B-0A4C-2DC8A2B41CEF}"/>
              </a:ext>
            </a:extLst>
          </p:cNvPr>
          <p:cNvPicPr>
            <a:picLocks noChangeAspect="1"/>
          </p:cNvPicPr>
          <p:nvPr/>
        </p:nvPicPr>
        <p:blipFill>
          <a:blip r:embed="rId3"/>
          <a:stretch>
            <a:fillRect/>
          </a:stretch>
        </p:blipFill>
        <p:spPr>
          <a:xfrm>
            <a:off x="1383040" y="3339664"/>
            <a:ext cx="3627434" cy="1889924"/>
          </a:xfrm>
          <a:prstGeom prst="rect">
            <a:avLst/>
          </a:prstGeom>
        </p:spPr>
      </p:pic>
      <p:sp>
        <p:nvSpPr>
          <p:cNvPr id="9" name="文本框 8">
            <a:extLst>
              <a:ext uri="{FF2B5EF4-FFF2-40B4-BE49-F238E27FC236}">
                <a16:creationId xmlns:a16="http://schemas.microsoft.com/office/drawing/2014/main" id="{CCB1524C-035F-7C9F-7284-A4D88CCFC85E}"/>
              </a:ext>
            </a:extLst>
          </p:cNvPr>
          <p:cNvSpPr txBox="1"/>
          <p:nvPr/>
        </p:nvSpPr>
        <p:spPr>
          <a:xfrm>
            <a:off x="674459" y="6253796"/>
            <a:ext cx="11709003" cy="369332"/>
          </a:xfrm>
          <a:prstGeom prst="rect">
            <a:avLst/>
          </a:prstGeom>
          <a:noFill/>
        </p:spPr>
        <p:txBody>
          <a:bodyPr wrap="square">
            <a:spAutoFit/>
          </a:bodyPr>
          <a:lstStyle/>
          <a:p>
            <a:r>
              <a:rPr lang="zh-CN" altLang="en-US"/>
              <a:t>https://www.reddit.com/r/AR_MR_XR/comments/u4fchj/meta_switchable_pancake_creates_high_resolution/</a:t>
            </a:r>
          </a:p>
        </p:txBody>
      </p:sp>
      <p:pic>
        <p:nvPicPr>
          <p:cNvPr id="16" name="图片 15">
            <a:extLst>
              <a:ext uri="{FF2B5EF4-FFF2-40B4-BE49-F238E27FC236}">
                <a16:creationId xmlns:a16="http://schemas.microsoft.com/office/drawing/2014/main" id="{55BBB10C-9D18-29EF-1FC9-809093920385}"/>
              </a:ext>
            </a:extLst>
          </p:cNvPr>
          <p:cNvPicPr>
            <a:picLocks noChangeAspect="1"/>
          </p:cNvPicPr>
          <p:nvPr/>
        </p:nvPicPr>
        <p:blipFill>
          <a:blip r:embed="rId4"/>
          <a:srcRect l="944" r="1232"/>
          <a:stretch/>
        </p:blipFill>
        <p:spPr>
          <a:xfrm>
            <a:off x="6165732" y="2769999"/>
            <a:ext cx="4484451" cy="2578632"/>
          </a:xfrm>
          <a:prstGeom prst="rect">
            <a:avLst/>
          </a:prstGeom>
        </p:spPr>
      </p:pic>
      <p:sp>
        <p:nvSpPr>
          <p:cNvPr id="17" name="文本框 16">
            <a:extLst>
              <a:ext uri="{FF2B5EF4-FFF2-40B4-BE49-F238E27FC236}">
                <a16:creationId xmlns:a16="http://schemas.microsoft.com/office/drawing/2014/main" id="{2861C91D-C984-9170-9631-7F40248CD1D7}"/>
              </a:ext>
            </a:extLst>
          </p:cNvPr>
          <p:cNvSpPr txBox="1"/>
          <p:nvPr/>
        </p:nvSpPr>
        <p:spPr>
          <a:xfrm>
            <a:off x="2459596" y="5406587"/>
            <a:ext cx="1996059" cy="400110"/>
          </a:xfrm>
          <a:prstGeom prst="rect">
            <a:avLst/>
          </a:prstGeom>
          <a:noFill/>
        </p:spPr>
        <p:txBody>
          <a:bodyPr wrap="none" rtlCol="0">
            <a:spAutoFit/>
          </a:bodyPr>
          <a:lstStyle/>
          <a:p>
            <a:r>
              <a:rPr lang="en-US" altLang="zh-CN" sz="2000"/>
              <a:t>Pancake lenses</a:t>
            </a:r>
            <a:endParaRPr lang="zh-CN" altLang="en-US" sz="2000"/>
          </a:p>
        </p:txBody>
      </p:sp>
      <p:sp>
        <p:nvSpPr>
          <p:cNvPr id="18" name="文本框 17">
            <a:extLst>
              <a:ext uri="{FF2B5EF4-FFF2-40B4-BE49-F238E27FC236}">
                <a16:creationId xmlns:a16="http://schemas.microsoft.com/office/drawing/2014/main" id="{DC53E6A1-1D32-0D3B-85D0-A32BF60B971E}"/>
              </a:ext>
            </a:extLst>
          </p:cNvPr>
          <p:cNvSpPr txBox="1"/>
          <p:nvPr/>
        </p:nvSpPr>
        <p:spPr>
          <a:xfrm>
            <a:off x="7076343" y="5440673"/>
            <a:ext cx="3062057" cy="400110"/>
          </a:xfrm>
          <a:prstGeom prst="rect">
            <a:avLst/>
          </a:prstGeom>
          <a:noFill/>
        </p:spPr>
        <p:txBody>
          <a:bodyPr wrap="none" rtlCol="0">
            <a:spAutoFit/>
          </a:bodyPr>
          <a:lstStyle/>
          <a:p>
            <a:r>
              <a:rPr lang="en-US" altLang="zh-CN" sz="2000"/>
              <a:t>Pancake lenses structure</a:t>
            </a:r>
            <a:endParaRPr lang="zh-CN" altLang="en-US" sz="2000"/>
          </a:p>
        </p:txBody>
      </p:sp>
    </p:spTree>
    <p:extLst>
      <p:ext uri="{BB962C8B-B14F-4D97-AF65-F5344CB8AC3E}">
        <p14:creationId xmlns:p14="http://schemas.microsoft.com/office/powerpoint/2010/main" val="3739864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cxnSpLocks/>
            <a:stCxn id="32" idx="4"/>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cxnSpLocks/>
            <a:stCxn id="12" idx="3"/>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cxnSpLocks/>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cxnSpLocks/>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cxnSpLocks/>
            <a:stCxn id="8" idx="3"/>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cxnSpLocks/>
            <a:stCxn id="8" idx="3"/>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cxnSpLocks/>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9" y="1017217"/>
            <a:ext cx="10004506" cy="1131848"/>
          </a:xfrm>
          <a:prstGeom prst="rect">
            <a:avLst/>
          </a:prstGeom>
          <a:noFill/>
        </p:spPr>
        <p:txBody>
          <a:bodyPr wrap="square" rtlCol="0">
            <a:spAutoFit/>
          </a:bodyPr>
          <a:lstStyle/>
          <a:p>
            <a:pPr>
              <a:lnSpc>
                <a:spcPct val="150000"/>
              </a:lnSpc>
            </a:pPr>
            <a:r>
              <a:rPr lang="en-US" altLang="zh-CN" sz="2400"/>
              <a:t>Pancake lenses are lighter and thinner than other types of lenses, but they suffer from low light efficiency and significant image distortion.</a:t>
            </a:r>
            <a:endParaRPr lang="zh-CN" altLang="en-US" sz="2400"/>
          </a:p>
        </p:txBody>
      </p:sp>
      <p:sp>
        <p:nvSpPr>
          <p:cNvPr id="9" name="文本框 8">
            <a:extLst>
              <a:ext uri="{FF2B5EF4-FFF2-40B4-BE49-F238E27FC236}">
                <a16:creationId xmlns:a16="http://schemas.microsoft.com/office/drawing/2014/main" id="{CCB1524C-035F-7C9F-7284-A4D88CCFC85E}"/>
              </a:ext>
            </a:extLst>
          </p:cNvPr>
          <p:cNvSpPr txBox="1"/>
          <p:nvPr/>
        </p:nvSpPr>
        <p:spPr>
          <a:xfrm>
            <a:off x="674459" y="6253796"/>
            <a:ext cx="11709003" cy="369332"/>
          </a:xfrm>
          <a:prstGeom prst="rect">
            <a:avLst/>
          </a:prstGeom>
          <a:noFill/>
        </p:spPr>
        <p:txBody>
          <a:bodyPr wrap="square">
            <a:spAutoFit/>
          </a:bodyPr>
          <a:lstStyle/>
          <a:p>
            <a:r>
              <a:rPr lang="en-US" altLang="zh-CN"/>
              <a:t>https://www.reddit.com/r/OculusQuest/comments/ql4m3p/pancake_lens_vs_fresnel/</a:t>
            </a:r>
            <a:endParaRPr lang="zh-CN" altLang="en-US"/>
          </a:p>
        </p:txBody>
      </p:sp>
      <p:sp>
        <p:nvSpPr>
          <p:cNvPr id="17" name="文本框 16">
            <a:extLst>
              <a:ext uri="{FF2B5EF4-FFF2-40B4-BE49-F238E27FC236}">
                <a16:creationId xmlns:a16="http://schemas.microsoft.com/office/drawing/2014/main" id="{2861C91D-C984-9170-9631-7F40248CD1D7}"/>
              </a:ext>
            </a:extLst>
          </p:cNvPr>
          <p:cNvSpPr txBox="1"/>
          <p:nvPr/>
        </p:nvSpPr>
        <p:spPr>
          <a:xfrm>
            <a:off x="3739578" y="5395294"/>
            <a:ext cx="5043368" cy="400110"/>
          </a:xfrm>
          <a:prstGeom prst="rect">
            <a:avLst/>
          </a:prstGeom>
          <a:noFill/>
        </p:spPr>
        <p:txBody>
          <a:bodyPr wrap="none" rtlCol="0">
            <a:spAutoFit/>
          </a:bodyPr>
          <a:lstStyle/>
          <a:p>
            <a:r>
              <a:rPr lang="en-US" altLang="zh-CN" sz="2000"/>
              <a:t>Pancake lenses(Left), Fresnel lense(Right)</a:t>
            </a:r>
            <a:endParaRPr lang="zh-CN" altLang="en-US" sz="2000"/>
          </a:p>
        </p:txBody>
      </p:sp>
      <p:pic>
        <p:nvPicPr>
          <p:cNvPr id="4" name="图片 3">
            <a:extLst>
              <a:ext uri="{FF2B5EF4-FFF2-40B4-BE49-F238E27FC236}">
                <a16:creationId xmlns:a16="http://schemas.microsoft.com/office/drawing/2014/main" id="{AB22F9E3-90B3-65C9-B8F4-81682421E759}"/>
              </a:ext>
            </a:extLst>
          </p:cNvPr>
          <p:cNvPicPr>
            <a:picLocks noChangeAspect="1"/>
          </p:cNvPicPr>
          <p:nvPr/>
        </p:nvPicPr>
        <p:blipFill>
          <a:blip r:embed="rId3"/>
          <a:stretch>
            <a:fillRect/>
          </a:stretch>
        </p:blipFill>
        <p:spPr>
          <a:xfrm>
            <a:off x="2630916" y="2251495"/>
            <a:ext cx="7097840" cy="3051698"/>
          </a:xfrm>
          <a:prstGeom prst="rect">
            <a:avLst/>
          </a:prstGeom>
        </p:spPr>
      </p:pic>
    </p:spTree>
    <p:extLst>
      <p:ext uri="{BB962C8B-B14F-4D97-AF65-F5344CB8AC3E}">
        <p14:creationId xmlns:p14="http://schemas.microsoft.com/office/powerpoint/2010/main" val="1779137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cxnSpLocks/>
            <a:stCxn id="32" idx="4"/>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cxnSpLocks/>
            <a:stCxn id="12" idx="3"/>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cxnSpLocks/>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cxnSpLocks/>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cxnSpLocks/>
            <a:stCxn id="8" idx="3"/>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cxnSpLocks/>
            <a:stCxn id="8" idx="3"/>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cxnSpLocks/>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9" y="1017217"/>
            <a:ext cx="10004506" cy="1131848"/>
          </a:xfrm>
          <a:prstGeom prst="rect">
            <a:avLst/>
          </a:prstGeom>
          <a:noFill/>
        </p:spPr>
        <p:txBody>
          <a:bodyPr wrap="square" rtlCol="0">
            <a:spAutoFit/>
          </a:bodyPr>
          <a:lstStyle/>
          <a:p>
            <a:pPr>
              <a:lnSpc>
                <a:spcPct val="150000"/>
              </a:lnSpc>
            </a:pPr>
            <a:r>
              <a:rPr lang="en-US" altLang="zh-CN" sz="2400"/>
              <a:t>Pancake lenses are lighter and thinner than other types of lenses, but they suffer from low light efficiency and significant image distortion.</a:t>
            </a:r>
            <a:endParaRPr lang="zh-CN" altLang="en-US" sz="2400"/>
          </a:p>
        </p:txBody>
      </p:sp>
      <p:sp>
        <p:nvSpPr>
          <p:cNvPr id="9" name="文本框 8">
            <a:extLst>
              <a:ext uri="{FF2B5EF4-FFF2-40B4-BE49-F238E27FC236}">
                <a16:creationId xmlns:a16="http://schemas.microsoft.com/office/drawing/2014/main" id="{CCB1524C-035F-7C9F-7284-A4D88CCFC85E}"/>
              </a:ext>
            </a:extLst>
          </p:cNvPr>
          <p:cNvSpPr txBox="1"/>
          <p:nvPr/>
        </p:nvSpPr>
        <p:spPr>
          <a:xfrm>
            <a:off x="674459" y="6253796"/>
            <a:ext cx="11709003" cy="369332"/>
          </a:xfrm>
          <a:prstGeom prst="rect">
            <a:avLst/>
          </a:prstGeom>
          <a:noFill/>
        </p:spPr>
        <p:txBody>
          <a:bodyPr wrap="square">
            <a:spAutoFit/>
          </a:bodyPr>
          <a:lstStyle/>
          <a:p>
            <a:r>
              <a:rPr lang="en-US" altLang="zh-CN"/>
              <a:t>https://www.bilibili.com/video/BV1WH4y1B7Xw</a:t>
            </a:r>
            <a:endParaRPr lang="zh-CN" altLang="en-US"/>
          </a:p>
        </p:txBody>
      </p:sp>
      <p:sp>
        <p:nvSpPr>
          <p:cNvPr id="17" name="文本框 16">
            <a:extLst>
              <a:ext uri="{FF2B5EF4-FFF2-40B4-BE49-F238E27FC236}">
                <a16:creationId xmlns:a16="http://schemas.microsoft.com/office/drawing/2014/main" id="{2861C91D-C984-9170-9631-7F40248CD1D7}"/>
              </a:ext>
            </a:extLst>
          </p:cNvPr>
          <p:cNvSpPr txBox="1"/>
          <p:nvPr/>
        </p:nvSpPr>
        <p:spPr>
          <a:xfrm>
            <a:off x="3739578" y="5395294"/>
            <a:ext cx="5043368" cy="400110"/>
          </a:xfrm>
          <a:prstGeom prst="rect">
            <a:avLst/>
          </a:prstGeom>
          <a:noFill/>
        </p:spPr>
        <p:txBody>
          <a:bodyPr wrap="none" rtlCol="0">
            <a:spAutoFit/>
          </a:bodyPr>
          <a:lstStyle/>
          <a:p>
            <a:r>
              <a:rPr lang="en-US" altLang="zh-CN" sz="2000"/>
              <a:t>Pancake lenses(Left), Fresnel lense(Right)</a:t>
            </a:r>
            <a:endParaRPr lang="zh-CN" altLang="en-US" sz="2000"/>
          </a:p>
        </p:txBody>
      </p:sp>
      <p:pic>
        <p:nvPicPr>
          <p:cNvPr id="4" name="图片 3">
            <a:extLst>
              <a:ext uri="{FF2B5EF4-FFF2-40B4-BE49-F238E27FC236}">
                <a16:creationId xmlns:a16="http://schemas.microsoft.com/office/drawing/2014/main" id="{AB22F9E3-90B3-65C9-B8F4-81682421E759}"/>
              </a:ext>
            </a:extLst>
          </p:cNvPr>
          <p:cNvPicPr>
            <a:picLocks noChangeAspect="1"/>
          </p:cNvPicPr>
          <p:nvPr/>
        </p:nvPicPr>
        <p:blipFill>
          <a:blip r:embed="rId3"/>
          <a:stretch>
            <a:fillRect/>
          </a:stretch>
        </p:blipFill>
        <p:spPr>
          <a:xfrm>
            <a:off x="2630916" y="2251495"/>
            <a:ext cx="7097840" cy="3051698"/>
          </a:xfrm>
          <a:prstGeom prst="rect">
            <a:avLst/>
          </a:prstGeom>
        </p:spPr>
      </p:pic>
      <p:pic>
        <p:nvPicPr>
          <p:cNvPr id="7" name="图片 6">
            <a:extLst>
              <a:ext uri="{FF2B5EF4-FFF2-40B4-BE49-F238E27FC236}">
                <a16:creationId xmlns:a16="http://schemas.microsoft.com/office/drawing/2014/main" id="{4075DAA6-7A4C-7134-A4DE-C9A8CA721F4C}"/>
              </a:ext>
            </a:extLst>
          </p:cNvPr>
          <p:cNvPicPr>
            <a:picLocks noChangeAspect="1"/>
          </p:cNvPicPr>
          <p:nvPr/>
        </p:nvPicPr>
        <p:blipFill>
          <a:blip r:embed="rId4"/>
          <a:stretch>
            <a:fillRect/>
          </a:stretch>
        </p:blipFill>
        <p:spPr>
          <a:xfrm>
            <a:off x="595323" y="992889"/>
            <a:ext cx="10875523" cy="5126291"/>
          </a:xfrm>
          <a:prstGeom prst="rect">
            <a:avLst/>
          </a:prstGeom>
        </p:spPr>
      </p:pic>
    </p:spTree>
    <p:extLst>
      <p:ext uri="{BB962C8B-B14F-4D97-AF65-F5344CB8AC3E}">
        <p14:creationId xmlns:p14="http://schemas.microsoft.com/office/powerpoint/2010/main" val="2014834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2096440" y="-29236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p:cNvCxnSpPr>
          <p:nvPr/>
        </p:nvCxnSpPr>
        <p:spPr>
          <a:xfrm flipV="1">
            <a:off x="-1895160" y="-683298"/>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659806" y="1612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1" idx="6"/>
            <a:endCxn id="348" idx="2"/>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4"/>
            <a:endCxn id="348" idx="1"/>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496" idx="0"/>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55" idx="5"/>
          </p:cNvCxnSpPr>
          <p:nvPr/>
        </p:nvCxnSpPr>
        <p:spPr>
          <a:xfrm>
            <a:off x="-691782" y="-683298"/>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60" idx="6"/>
            <a:endCxn id="496" idx="2"/>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4097295" y="-308011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1870922" y="-166979"/>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329" idx="1"/>
            <a:endCxn id="10" idx="4"/>
          </p:cNvCxnSpPr>
          <p:nvPr/>
        </p:nvCxnSpPr>
        <p:spPr>
          <a:xfrm>
            <a:off x="-2715881" y="-1479008"/>
            <a:ext cx="744824" cy="118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329" idx="0"/>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stCxn id="496" idx="6"/>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322" idx="0"/>
            <a:endCxn id="496" idx="3"/>
          </p:cNvCxnSpPr>
          <p:nvPr/>
        </p:nvCxnSpPr>
        <p:spPr>
          <a:xfrm>
            <a:off x="2680254" y="-2043461"/>
            <a:ext cx="42618" cy="13376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rot="11174285">
            <a:off x="-1013561" y="-335131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3" name="椭圆 302"/>
          <p:cNvSpPr/>
          <p:nvPr/>
        </p:nvSpPr>
        <p:spPr>
          <a:xfrm rot="11174285">
            <a:off x="82164" y="-2556839"/>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p:nvPr/>
        </p:nvSpPr>
        <p:spPr>
          <a:xfrm rot="11174285">
            <a:off x="-279712" y="-181579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p:nvPr/>
        </p:nvSpPr>
        <p:spPr>
          <a:xfrm rot="11174285">
            <a:off x="1812278" y="-301378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p:nvPr/>
        </p:nvSpPr>
        <p:spPr>
          <a:xfrm rot="11174285">
            <a:off x="1641467" y="-1362995"/>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p:nvPr/>
        </p:nvSpPr>
        <p:spPr>
          <a:xfrm rot="11174285">
            <a:off x="-1796118" y="-232330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p:nvPr/>
        </p:nvSpPr>
        <p:spPr>
          <a:xfrm rot="11174285">
            <a:off x="2614724" y="-2190064"/>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3" name="直接连接符 322"/>
          <p:cNvCxnSpPr>
            <a:stCxn id="329" idx="3"/>
            <a:endCxn id="319" idx="6"/>
          </p:cNvCxnSpPr>
          <p:nvPr/>
        </p:nvCxnSpPr>
        <p:spPr>
          <a:xfrm flipV="1">
            <a:off x="-2706915" y="-2215313"/>
            <a:ext cx="911514" cy="654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9" name="椭圆 328"/>
          <p:cNvSpPr/>
          <p:nvPr/>
        </p:nvSpPr>
        <p:spPr>
          <a:xfrm rot="11174285">
            <a:off x="-2810752" y="-158284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4" name="直接连接符 333"/>
          <p:cNvCxnSpPr>
            <a:stCxn id="10" idx="3"/>
            <a:endCxn id="319" idx="0"/>
          </p:cNvCxnSpPr>
          <p:nvPr/>
        </p:nvCxnSpPr>
        <p:spPr>
          <a:xfrm flipV="1">
            <a:off x="-1895160" y="-2081705"/>
            <a:ext cx="207037" cy="1831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a:stCxn id="308" idx="6"/>
            <a:endCxn id="319" idx="2"/>
          </p:cNvCxnSpPr>
          <p:nvPr/>
        </p:nvCxnSpPr>
        <p:spPr>
          <a:xfrm flipH="1" flipV="1">
            <a:off x="-1554515" y="-2188983"/>
            <a:ext cx="1275520" cy="481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8" name="椭圆 347"/>
          <p:cNvSpPr/>
          <p:nvPr/>
        </p:nvSpPr>
        <p:spPr>
          <a:xfrm rot="11174285">
            <a:off x="-785872" y="-82445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9" name="直接连接符 348"/>
          <p:cNvCxnSpPr>
            <a:stCxn id="348" idx="3"/>
            <a:endCxn id="308" idx="7"/>
          </p:cNvCxnSpPr>
          <p:nvPr/>
        </p:nvCxnSpPr>
        <p:spPr>
          <a:xfrm flipV="1">
            <a:off x="-586354" y="-1618782"/>
            <a:ext cx="333327" cy="8362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2" name="直接连接符 351"/>
          <p:cNvCxnSpPr>
            <a:stCxn id="319" idx="1"/>
            <a:endCxn id="348" idx="5"/>
          </p:cNvCxnSpPr>
          <p:nvPr/>
        </p:nvCxnSpPr>
        <p:spPr>
          <a:xfrm>
            <a:off x="-1599102" y="-2107673"/>
            <a:ext cx="855148" cy="1307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8" name="直接连接符 357"/>
          <p:cNvCxnSpPr>
            <a:stCxn id="303" idx="2"/>
            <a:endCxn id="309" idx="6"/>
          </p:cNvCxnSpPr>
          <p:nvPr/>
        </p:nvCxnSpPr>
        <p:spPr>
          <a:xfrm flipV="1">
            <a:off x="307682" y="-2912980"/>
            <a:ext cx="1505266" cy="4815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2" name="直接连接符 461"/>
          <p:cNvCxnSpPr>
            <a:stCxn id="303" idx="7"/>
            <a:endCxn id="308" idx="4"/>
          </p:cNvCxnSpPr>
          <p:nvPr/>
        </p:nvCxnSpPr>
        <p:spPr>
          <a:xfrm flipH="1">
            <a:off x="-145387" y="-2372938"/>
            <a:ext cx="252459" cy="5578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stCxn id="11" idx="4"/>
            <a:endCxn id="317" idx="1"/>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4" name="直接连接符 463"/>
          <p:cNvCxnSpPr>
            <a:stCxn id="348" idx="2"/>
            <a:endCxn id="317" idx="7"/>
          </p:cNvCxnSpPr>
          <p:nvPr/>
        </p:nvCxnSpPr>
        <p:spPr>
          <a:xfrm flipV="1">
            <a:off x="-562327" y="-1203683"/>
            <a:ext cx="2225373" cy="5035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5" name="直接连接符 464"/>
          <p:cNvCxnSpPr>
            <a:stCxn id="308" idx="2"/>
            <a:endCxn id="317" idx="5"/>
          </p:cNvCxnSpPr>
          <p:nvPr/>
        </p:nvCxnSpPr>
        <p:spPr>
          <a:xfrm>
            <a:off x="-38109" y="-1681473"/>
            <a:ext cx="1716210" cy="340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6" name="直接连接符 465"/>
          <p:cNvCxnSpPr>
            <a:stCxn id="317" idx="4"/>
            <a:endCxn id="322" idx="7"/>
          </p:cNvCxnSpPr>
          <p:nvPr/>
        </p:nvCxnSpPr>
        <p:spPr>
          <a:xfrm flipV="1">
            <a:off x="1750086" y="-2070516"/>
            <a:ext cx="880830" cy="708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5" name="直接连接符 474"/>
          <p:cNvCxnSpPr>
            <a:stCxn id="309" idx="0"/>
            <a:endCxn id="317" idx="4"/>
          </p:cNvCxnSpPr>
          <p:nvPr/>
        </p:nvCxnSpPr>
        <p:spPr>
          <a:xfrm flipH="1">
            <a:off x="1750086" y="-2788267"/>
            <a:ext cx="162997" cy="1425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8" name="直接连接符 477"/>
          <p:cNvCxnSpPr>
            <a:stCxn id="303" idx="1"/>
            <a:endCxn id="317" idx="5"/>
          </p:cNvCxnSpPr>
          <p:nvPr/>
        </p:nvCxnSpPr>
        <p:spPr>
          <a:xfrm>
            <a:off x="266065" y="-2355559"/>
            <a:ext cx="1412036" cy="1014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a:stCxn id="303" idx="5"/>
            <a:endCxn id="319" idx="3"/>
          </p:cNvCxnSpPr>
          <p:nvPr/>
        </p:nvCxnSpPr>
        <p:spPr>
          <a:xfrm flipH="1">
            <a:off x="-1580483" y="-2531931"/>
            <a:ext cx="1704934" cy="2539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5" name="直接连接符 484"/>
          <p:cNvCxnSpPr>
            <a:stCxn id="322" idx="5"/>
            <a:endCxn id="309" idx="2"/>
          </p:cNvCxnSpPr>
          <p:nvPr/>
        </p:nvCxnSpPr>
        <p:spPr>
          <a:xfrm flipH="1" flipV="1">
            <a:off x="2037796" y="-2888402"/>
            <a:ext cx="604418" cy="7145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stCxn id="322" idx="2"/>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6" name="椭圆 495"/>
          <p:cNvSpPr/>
          <p:nvPr/>
        </p:nvSpPr>
        <p:spPr>
          <a:xfrm rot="11174285">
            <a:off x="2579725" y="-73592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8" name="直接连接符 507"/>
          <p:cNvCxnSpPr>
            <a:stCxn id="121" idx="7"/>
            <a:endCxn id="322" idx="3"/>
          </p:cNvCxnSpPr>
          <p:nvPr/>
        </p:nvCxnSpPr>
        <p:spPr>
          <a:xfrm flipH="1">
            <a:off x="2745570" y="-2949332"/>
            <a:ext cx="1369440" cy="7867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1" name="直接连接符 510"/>
          <p:cNvCxnSpPr>
            <a:stCxn id="121" idx="5"/>
            <a:endCxn id="309" idx="2"/>
          </p:cNvCxnSpPr>
          <p:nvPr/>
        </p:nvCxnSpPr>
        <p:spPr>
          <a:xfrm flipH="1">
            <a:off x="2037796" y="-3062404"/>
            <a:ext cx="2089574" cy="1740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a:stCxn id="319" idx="5"/>
            <a:endCxn id="228" idx="7"/>
          </p:cNvCxnSpPr>
          <p:nvPr/>
        </p:nvCxnSpPr>
        <p:spPr>
          <a:xfrm flipV="1">
            <a:off x="-1750814" y="-3169026"/>
            <a:ext cx="761944" cy="8724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a:stCxn id="303" idx="4"/>
            <a:endCxn id="228" idx="1"/>
          </p:cNvCxnSpPr>
          <p:nvPr/>
        </p:nvCxnSpPr>
        <p:spPr>
          <a:xfrm flipH="1" flipV="1">
            <a:off x="-831270" y="-3151799"/>
            <a:ext cx="1038817" cy="595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3" name="直接连接符 522"/>
          <p:cNvCxnSpPr>
            <a:stCxn id="309" idx="5"/>
            <a:endCxn id="228" idx="3"/>
          </p:cNvCxnSpPr>
          <p:nvPr/>
        </p:nvCxnSpPr>
        <p:spPr>
          <a:xfrm flipH="1" flipV="1">
            <a:off x="-814043" y="-3309399"/>
            <a:ext cx="2668608" cy="32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8" y="1017217"/>
            <a:ext cx="10164613" cy="577850"/>
          </a:xfrm>
          <a:prstGeom prst="rect">
            <a:avLst/>
          </a:prstGeom>
          <a:noFill/>
        </p:spPr>
        <p:txBody>
          <a:bodyPr wrap="square" rtlCol="0">
            <a:spAutoFit/>
          </a:bodyPr>
          <a:lstStyle/>
          <a:p>
            <a:pPr>
              <a:lnSpc>
                <a:spcPct val="150000"/>
              </a:lnSpc>
            </a:pPr>
            <a:r>
              <a:rPr lang="en-US" altLang="zh-CN" sz="2400">
                <a:solidFill>
                  <a:srgbClr val="333333"/>
                </a:solidFill>
                <a:latin typeface="Arial" panose="020B0604020202020204" pitchFamily="34" charset="0"/>
              </a:rPr>
              <a:t>Pancake lenses will introduce distortions and suffer a significant light loss.</a:t>
            </a:r>
            <a:endParaRPr lang="zh-CN" altLang="en-US" sz="2400"/>
          </a:p>
        </p:txBody>
      </p:sp>
      <p:sp>
        <p:nvSpPr>
          <p:cNvPr id="9" name="文本框 8">
            <a:extLst>
              <a:ext uri="{FF2B5EF4-FFF2-40B4-BE49-F238E27FC236}">
                <a16:creationId xmlns:a16="http://schemas.microsoft.com/office/drawing/2014/main" id="{CCB1524C-035F-7C9F-7284-A4D88CCFC85E}"/>
              </a:ext>
            </a:extLst>
          </p:cNvPr>
          <p:cNvSpPr txBox="1"/>
          <p:nvPr/>
        </p:nvSpPr>
        <p:spPr>
          <a:xfrm>
            <a:off x="674459" y="6253796"/>
            <a:ext cx="11709003" cy="369332"/>
          </a:xfrm>
          <a:prstGeom prst="rect">
            <a:avLst/>
          </a:prstGeom>
          <a:noFill/>
        </p:spPr>
        <p:txBody>
          <a:bodyPr wrap="square">
            <a:spAutoFit/>
          </a:bodyPr>
          <a:lstStyle/>
          <a:p>
            <a:r>
              <a:rPr lang="en-US" altLang="zh-CN"/>
              <a:t>https://github.com/Genymobile/scrcpy, https://www.bilibili.com/video/BV1pW421R7Ji</a:t>
            </a:r>
            <a:endParaRPr lang="zh-CN" altLang="en-US"/>
          </a:p>
        </p:txBody>
      </p:sp>
      <p:sp>
        <p:nvSpPr>
          <p:cNvPr id="17" name="文本框 16">
            <a:extLst>
              <a:ext uri="{FF2B5EF4-FFF2-40B4-BE49-F238E27FC236}">
                <a16:creationId xmlns:a16="http://schemas.microsoft.com/office/drawing/2014/main" id="{2861C91D-C984-9170-9631-7F40248CD1D7}"/>
              </a:ext>
            </a:extLst>
          </p:cNvPr>
          <p:cNvSpPr txBox="1"/>
          <p:nvPr/>
        </p:nvSpPr>
        <p:spPr>
          <a:xfrm>
            <a:off x="1553371" y="5319801"/>
            <a:ext cx="4073808" cy="400110"/>
          </a:xfrm>
          <a:prstGeom prst="rect">
            <a:avLst/>
          </a:prstGeom>
          <a:noFill/>
        </p:spPr>
        <p:txBody>
          <a:bodyPr wrap="none" rtlCol="0">
            <a:spAutoFit/>
          </a:bodyPr>
          <a:lstStyle/>
          <a:p>
            <a:r>
              <a:rPr lang="en-US" altLang="zh-CN" sz="2000"/>
              <a:t>The source image output via ADB</a:t>
            </a:r>
            <a:endParaRPr lang="zh-CN" altLang="en-US" sz="2000"/>
          </a:p>
        </p:txBody>
      </p:sp>
      <p:pic>
        <p:nvPicPr>
          <p:cNvPr id="5" name="图片 4">
            <a:extLst>
              <a:ext uri="{FF2B5EF4-FFF2-40B4-BE49-F238E27FC236}">
                <a16:creationId xmlns:a16="http://schemas.microsoft.com/office/drawing/2014/main" id="{971F8D44-B421-C50F-12BD-83393B6EF442}"/>
              </a:ext>
            </a:extLst>
          </p:cNvPr>
          <p:cNvPicPr>
            <a:picLocks noChangeAspect="1"/>
          </p:cNvPicPr>
          <p:nvPr/>
        </p:nvPicPr>
        <p:blipFill>
          <a:blip r:embed="rId3"/>
          <a:stretch>
            <a:fillRect/>
          </a:stretch>
        </p:blipFill>
        <p:spPr>
          <a:xfrm>
            <a:off x="1108262" y="2380930"/>
            <a:ext cx="4908544" cy="2761056"/>
          </a:xfrm>
          <a:prstGeom prst="rect">
            <a:avLst/>
          </a:prstGeom>
        </p:spPr>
      </p:pic>
      <p:pic>
        <p:nvPicPr>
          <p:cNvPr id="15" name="图片 14">
            <a:extLst>
              <a:ext uri="{FF2B5EF4-FFF2-40B4-BE49-F238E27FC236}">
                <a16:creationId xmlns:a16="http://schemas.microsoft.com/office/drawing/2014/main" id="{CA7D0562-91C7-613E-7094-917BE48270F1}"/>
              </a:ext>
            </a:extLst>
          </p:cNvPr>
          <p:cNvPicPr>
            <a:picLocks noChangeAspect="1"/>
          </p:cNvPicPr>
          <p:nvPr/>
        </p:nvPicPr>
        <p:blipFill>
          <a:blip r:embed="rId4"/>
          <a:stretch>
            <a:fillRect/>
          </a:stretch>
        </p:blipFill>
        <p:spPr>
          <a:xfrm>
            <a:off x="6625025" y="2373002"/>
            <a:ext cx="4939094" cy="2778240"/>
          </a:xfrm>
          <a:prstGeom prst="rect">
            <a:avLst/>
          </a:prstGeom>
        </p:spPr>
      </p:pic>
      <p:sp>
        <p:nvSpPr>
          <p:cNvPr id="16" name="文本框 15">
            <a:extLst>
              <a:ext uri="{FF2B5EF4-FFF2-40B4-BE49-F238E27FC236}">
                <a16:creationId xmlns:a16="http://schemas.microsoft.com/office/drawing/2014/main" id="{F4BAEDFE-CC28-D217-9787-616F77387BBE}"/>
              </a:ext>
            </a:extLst>
          </p:cNvPr>
          <p:cNvSpPr txBox="1"/>
          <p:nvPr/>
        </p:nvSpPr>
        <p:spPr>
          <a:xfrm>
            <a:off x="7916409" y="5275806"/>
            <a:ext cx="2722220" cy="400110"/>
          </a:xfrm>
          <a:prstGeom prst="rect">
            <a:avLst/>
          </a:prstGeom>
          <a:noFill/>
        </p:spPr>
        <p:txBody>
          <a:bodyPr wrap="none" rtlCol="0">
            <a:spAutoFit/>
          </a:bodyPr>
          <a:lstStyle/>
          <a:p>
            <a:r>
              <a:rPr lang="en-US" altLang="zh-CN" sz="2000"/>
              <a:t>Light loss comparison</a:t>
            </a:r>
            <a:endParaRPr lang="zh-CN" altLang="en-US" sz="2000"/>
          </a:p>
        </p:txBody>
      </p:sp>
    </p:spTree>
    <p:extLst>
      <p:ext uri="{BB962C8B-B14F-4D97-AF65-F5344CB8AC3E}">
        <p14:creationId xmlns:p14="http://schemas.microsoft.com/office/powerpoint/2010/main" val="3824496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2096440" y="-29236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p:cNvCxnSpPr>
          <p:nvPr/>
        </p:nvCxnSpPr>
        <p:spPr>
          <a:xfrm flipV="1">
            <a:off x="-1895160" y="-683298"/>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659806" y="1612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1" idx="6"/>
            <a:endCxn id="348" idx="2"/>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4"/>
            <a:endCxn id="348" idx="1"/>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496" idx="0"/>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55" idx="5"/>
          </p:cNvCxnSpPr>
          <p:nvPr/>
        </p:nvCxnSpPr>
        <p:spPr>
          <a:xfrm>
            <a:off x="-691782" y="-683298"/>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60" idx="6"/>
            <a:endCxn id="496" idx="2"/>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4097295" y="-308011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1870922" y="-166979"/>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329" idx="1"/>
            <a:endCxn id="10" idx="4"/>
          </p:cNvCxnSpPr>
          <p:nvPr/>
        </p:nvCxnSpPr>
        <p:spPr>
          <a:xfrm>
            <a:off x="-2715881" y="-1479008"/>
            <a:ext cx="744824" cy="118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329" idx="0"/>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stCxn id="496" idx="6"/>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322" idx="0"/>
            <a:endCxn id="496" idx="3"/>
          </p:cNvCxnSpPr>
          <p:nvPr/>
        </p:nvCxnSpPr>
        <p:spPr>
          <a:xfrm>
            <a:off x="2680254" y="-2043461"/>
            <a:ext cx="42618" cy="13376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rot="11174285">
            <a:off x="-1013561" y="-335131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3" name="椭圆 302"/>
          <p:cNvSpPr/>
          <p:nvPr/>
        </p:nvSpPr>
        <p:spPr>
          <a:xfrm rot="11174285">
            <a:off x="82164" y="-2556839"/>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p:nvPr/>
        </p:nvSpPr>
        <p:spPr>
          <a:xfrm rot="11174285">
            <a:off x="-279712" y="-181579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p:nvPr/>
        </p:nvSpPr>
        <p:spPr>
          <a:xfrm rot="11174285">
            <a:off x="1812278" y="-301378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p:nvPr/>
        </p:nvSpPr>
        <p:spPr>
          <a:xfrm rot="11174285">
            <a:off x="1641467" y="-1362995"/>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p:nvPr/>
        </p:nvSpPr>
        <p:spPr>
          <a:xfrm rot="11174285">
            <a:off x="-1796118" y="-232330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p:nvPr/>
        </p:nvSpPr>
        <p:spPr>
          <a:xfrm rot="11174285">
            <a:off x="2614724" y="-2190064"/>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3" name="直接连接符 322"/>
          <p:cNvCxnSpPr>
            <a:stCxn id="329" idx="3"/>
            <a:endCxn id="319" idx="6"/>
          </p:cNvCxnSpPr>
          <p:nvPr/>
        </p:nvCxnSpPr>
        <p:spPr>
          <a:xfrm flipV="1">
            <a:off x="-2706915" y="-2215313"/>
            <a:ext cx="911514" cy="654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9" name="椭圆 328"/>
          <p:cNvSpPr/>
          <p:nvPr/>
        </p:nvSpPr>
        <p:spPr>
          <a:xfrm rot="11174285">
            <a:off x="-2810752" y="-158284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4" name="直接连接符 333"/>
          <p:cNvCxnSpPr>
            <a:stCxn id="10" idx="3"/>
            <a:endCxn id="319" idx="0"/>
          </p:cNvCxnSpPr>
          <p:nvPr/>
        </p:nvCxnSpPr>
        <p:spPr>
          <a:xfrm flipV="1">
            <a:off x="-1895160" y="-2081705"/>
            <a:ext cx="207037" cy="1831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a:stCxn id="308" idx="6"/>
            <a:endCxn id="319" idx="2"/>
          </p:cNvCxnSpPr>
          <p:nvPr/>
        </p:nvCxnSpPr>
        <p:spPr>
          <a:xfrm flipH="1" flipV="1">
            <a:off x="-1554515" y="-2188983"/>
            <a:ext cx="1275520" cy="481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8" name="椭圆 347"/>
          <p:cNvSpPr/>
          <p:nvPr/>
        </p:nvSpPr>
        <p:spPr>
          <a:xfrm rot="11174285">
            <a:off x="-785872" y="-82445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9" name="直接连接符 348"/>
          <p:cNvCxnSpPr>
            <a:stCxn id="348" idx="3"/>
            <a:endCxn id="308" idx="7"/>
          </p:cNvCxnSpPr>
          <p:nvPr/>
        </p:nvCxnSpPr>
        <p:spPr>
          <a:xfrm flipV="1">
            <a:off x="-586354" y="-1618782"/>
            <a:ext cx="333327" cy="8362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2" name="直接连接符 351"/>
          <p:cNvCxnSpPr>
            <a:stCxn id="319" idx="1"/>
            <a:endCxn id="348" idx="5"/>
          </p:cNvCxnSpPr>
          <p:nvPr/>
        </p:nvCxnSpPr>
        <p:spPr>
          <a:xfrm>
            <a:off x="-1599102" y="-2107673"/>
            <a:ext cx="855148" cy="1307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8" name="直接连接符 357"/>
          <p:cNvCxnSpPr>
            <a:stCxn id="303" idx="2"/>
            <a:endCxn id="309" idx="6"/>
          </p:cNvCxnSpPr>
          <p:nvPr/>
        </p:nvCxnSpPr>
        <p:spPr>
          <a:xfrm flipV="1">
            <a:off x="307682" y="-2912980"/>
            <a:ext cx="1505266" cy="4815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2" name="直接连接符 461"/>
          <p:cNvCxnSpPr>
            <a:stCxn id="303" idx="7"/>
            <a:endCxn id="308" idx="4"/>
          </p:cNvCxnSpPr>
          <p:nvPr/>
        </p:nvCxnSpPr>
        <p:spPr>
          <a:xfrm flipH="1">
            <a:off x="-145387" y="-2372938"/>
            <a:ext cx="252459" cy="5578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stCxn id="11" idx="4"/>
            <a:endCxn id="317" idx="1"/>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4" name="直接连接符 463"/>
          <p:cNvCxnSpPr>
            <a:stCxn id="348" idx="2"/>
            <a:endCxn id="317" idx="7"/>
          </p:cNvCxnSpPr>
          <p:nvPr/>
        </p:nvCxnSpPr>
        <p:spPr>
          <a:xfrm flipV="1">
            <a:off x="-562327" y="-1203683"/>
            <a:ext cx="2225373" cy="5035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5" name="直接连接符 464"/>
          <p:cNvCxnSpPr>
            <a:stCxn id="308" idx="2"/>
            <a:endCxn id="317" idx="5"/>
          </p:cNvCxnSpPr>
          <p:nvPr/>
        </p:nvCxnSpPr>
        <p:spPr>
          <a:xfrm>
            <a:off x="-38109" y="-1681473"/>
            <a:ext cx="1716210" cy="340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6" name="直接连接符 465"/>
          <p:cNvCxnSpPr>
            <a:stCxn id="317" idx="4"/>
            <a:endCxn id="322" idx="7"/>
          </p:cNvCxnSpPr>
          <p:nvPr/>
        </p:nvCxnSpPr>
        <p:spPr>
          <a:xfrm flipV="1">
            <a:off x="1750086" y="-2070516"/>
            <a:ext cx="880830" cy="708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5" name="直接连接符 474"/>
          <p:cNvCxnSpPr>
            <a:stCxn id="309" idx="0"/>
            <a:endCxn id="317" idx="4"/>
          </p:cNvCxnSpPr>
          <p:nvPr/>
        </p:nvCxnSpPr>
        <p:spPr>
          <a:xfrm flipH="1">
            <a:off x="1750086" y="-2788267"/>
            <a:ext cx="162997" cy="1425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8" name="直接连接符 477"/>
          <p:cNvCxnSpPr>
            <a:stCxn id="303" idx="1"/>
            <a:endCxn id="317" idx="5"/>
          </p:cNvCxnSpPr>
          <p:nvPr/>
        </p:nvCxnSpPr>
        <p:spPr>
          <a:xfrm>
            <a:off x="266065" y="-2355559"/>
            <a:ext cx="1412036" cy="1014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a:stCxn id="303" idx="5"/>
            <a:endCxn id="319" idx="3"/>
          </p:cNvCxnSpPr>
          <p:nvPr/>
        </p:nvCxnSpPr>
        <p:spPr>
          <a:xfrm flipH="1">
            <a:off x="-1580483" y="-2531931"/>
            <a:ext cx="1704934" cy="2539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5" name="直接连接符 484"/>
          <p:cNvCxnSpPr>
            <a:stCxn id="322" idx="5"/>
            <a:endCxn id="309" idx="2"/>
          </p:cNvCxnSpPr>
          <p:nvPr/>
        </p:nvCxnSpPr>
        <p:spPr>
          <a:xfrm flipH="1" flipV="1">
            <a:off x="2037796" y="-2888402"/>
            <a:ext cx="604418" cy="7145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stCxn id="322" idx="2"/>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6" name="椭圆 495"/>
          <p:cNvSpPr/>
          <p:nvPr/>
        </p:nvSpPr>
        <p:spPr>
          <a:xfrm rot="11174285">
            <a:off x="2579725" y="-73592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8" name="直接连接符 507"/>
          <p:cNvCxnSpPr>
            <a:stCxn id="121" idx="7"/>
            <a:endCxn id="322" idx="3"/>
          </p:cNvCxnSpPr>
          <p:nvPr/>
        </p:nvCxnSpPr>
        <p:spPr>
          <a:xfrm flipH="1">
            <a:off x="2745570" y="-2949332"/>
            <a:ext cx="1369440" cy="7867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1" name="直接连接符 510"/>
          <p:cNvCxnSpPr>
            <a:stCxn id="121" idx="5"/>
            <a:endCxn id="309" idx="2"/>
          </p:cNvCxnSpPr>
          <p:nvPr/>
        </p:nvCxnSpPr>
        <p:spPr>
          <a:xfrm flipH="1">
            <a:off x="2037796" y="-3062404"/>
            <a:ext cx="2089574" cy="1740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a:stCxn id="319" idx="5"/>
            <a:endCxn id="228" idx="7"/>
          </p:cNvCxnSpPr>
          <p:nvPr/>
        </p:nvCxnSpPr>
        <p:spPr>
          <a:xfrm flipV="1">
            <a:off x="-1750814" y="-3169026"/>
            <a:ext cx="761944" cy="8724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a:stCxn id="303" idx="4"/>
            <a:endCxn id="228" idx="1"/>
          </p:cNvCxnSpPr>
          <p:nvPr/>
        </p:nvCxnSpPr>
        <p:spPr>
          <a:xfrm flipH="1" flipV="1">
            <a:off x="-831270" y="-3151799"/>
            <a:ext cx="1038817" cy="595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3" name="直接连接符 522"/>
          <p:cNvCxnSpPr>
            <a:stCxn id="309" idx="5"/>
            <a:endCxn id="228" idx="3"/>
          </p:cNvCxnSpPr>
          <p:nvPr/>
        </p:nvCxnSpPr>
        <p:spPr>
          <a:xfrm flipH="1" flipV="1">
            <a:off x="-814043" y="-3309399"/>
            <a:ext cx="2668608" cy="32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8" y="1017217"/>
            <a:ext cx="10164613" cy="577850"/>
          </a:xfrm>
          <a:prstGeom prst="rect">
            <a:avLst/>
          </a:prstGeom>
          <a:noFill/>
        </p:spPr>
        <p:txBody>
          <a:bodyPr wrap="square" rtlCol="0">
            <a:spAutoFit/>
          </a:bodyPr>
          <a:lstStyle/>
          <a:p>
            <a:pPr>
              <a:lnSpc>
                <a:spcPct val="150000"/>
              </a:lnSpc>
            </a:pPr>
            <a:r>
              <a:rPr lang="en-US" altLang="zh-CN" sz="2400">
                <a:solidFill>
                  <a:srgbClr val="333333"/>
                </a:solidFill>
                <a:latin typeface="Arial" panose="020B0604020202020204" pitchFamily="34" charset="0"/>
              </a:rPr>
              <a:t>In Yole view, Pancake lenses have dominated the market. </a:t>
            </a:r>
            <a:endParaRPr lang="zh-CN" altLang="en-US" sz="2400"/>
          </a:p>
        </p:txBody>
      </p:sp>
      <p:sp>
        <p:nvSpPr>
          <p:cNvPr id="4" name="文本框 3">
            <a:extLst>
              <a:ext uri="{FF2B5EF4-FFF2-40B4-BE49-F238E27FC236}">
                <a16:creationId xmlns:a16="http://schemas.microsoft.com/office/drawing/2014/main" id="{D6C9CFF1-7D01-92F0-D744-D13D890BD434}"/>
              </a:ext>
            </a:extLst>
          </p:cNvPr>
          <p:cNvSpPr txBox="1"/>
          <p:nvPr/>
        </p:nvSpPr>
        <p:spPr>
          <a:xfrm>
            <a:off x="903798" y="6316669"/>
            <a:ext cx="9364162" cy="369332"/>
          </a:xfrm>
          <a:prstGeom prst="rect">
            <a:avLst/>
          </a:prstGeom>
          <a:noFill/>
        </p:spPr>
        <p:txBody>
          <a:bodyPr wrap="square">
            <a:spAutoFit/>
          </a:bodyPr>
          <a:lstStyle/>
          <a:p>
            <a:r>
              <a:rPr lang="zh-CN" altLang="en-US"/>
              <a:t>https://www.yolegroup.com/product/report/displays-and-optics-for-xreality-2024/</a:t>
            </a:r>
          </a:p>
        </p:txBody>
      </p:sp>
      <p:pic>
        <p:nvPicPr>
          <p:cNvPr id="4098" name="Picture 2">
            <a:extLst>
              <a:ext uri="{FF2B5EF4-FFF2-40B4-BE49-F238E27FC236}">
                <a16:creationId xmlns:a16="http://schemas.microsoft.com/office/drawing/2014/main" id="{E91B0771-25D0-E601-D12D-19097E6424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0156" y="1631372"/>
            <a:ext cx="6403886" cy="4482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0437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662632" y="1094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2096440" y="-29236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52203" y="958504"/>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3531845" y="252622"/>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2597479" y="-66844"/>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662162" y="112606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p:cNvCxnSpPr>
          <p:nvPr/>
        </p:nvCxnSpPr>
        <p:spPr>
          <a:xfrm flipV="1">
            <a:off x="-1895160" y="-683298"/>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777836" y="140922"/>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659806" y="1612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1" idx="6"/>
            <a:endCxn id="348" idx="2"/>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4"/>
            <a:endCxn id="348" idx="1"/>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496" idx="0"/>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2545821" y="1045831"/>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55" idx="5"/>
          </p:cNvCxnSpPr>
          <p:nvPr/>
        </p:nvCxnSpPr>
        <p:spPr>
          <a:xfrm>
            <a:off x="-691782" y="-683298"/>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60" idx="6"/>
            <a:endCxn id="496" idx="2"/>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2347993" y="21758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4097295" y="-308011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2122475" y="2104590"/>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2222610" y="1117816"/>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2567291" y="1229902"/>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792891" y="1132871"/>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1870922" y="-166979"/>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flipV="1">
            <a:off x="-3519485" y="-191557"/>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329" idx="1"/>
            <a:endCxn id="10" idx="4"/>
          </p:cNvCxnSpPr>
          <p:nvPr/>
        </p:nvCxnSpPr>
        <p:spPr>
          <a:xfrm>
            <a:off x="-2715881" y="-1479008"/>
            <a:ext cx="744824" cy="118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329" idx="0"/>
          </p:cNvCxnSpPr>
          <p:nvPr/>
        </p:nvCxnSpPr>
        <p:spPr>
          <a:xfrm flipV="1">
            <a:off x="-3519485" y="-1466504"/>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stCxn id="496" idx="6"/>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2545821" y="84533"/>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322" idx="0"/>
            <a:endCxn id="496" idx="3"/>
          </p:cNvCxnSpPr>
          <p:nvPr/>
        </p:nvCxnSpPr>
        <p:spPr>
          <a:xfrm>
            <a:off x="2680254" y="-2043461"/>
            <a:ext cx="42618" cy="13376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rot="11174285">
            <a:off x="-1013561" y="-335131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3" name="椭圆 302"/>
          <p:cNvSpPr/>
          <p:nvPr/>
        </p:nvSpPr>
        <p:spPr>
          <a:xfrm rot="11174285">
            <a:off x="82164" y="-2556839"/>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p:nvPr/>
        </p:nvSpPr>
        <p:spPr>
          <a:xfrm rot="11174285">
            <a:off x="-279712" y="-181579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p:nvPr/>
        </p:nvSpPr>
        <p:spPr>
          <a:xfrm rot="11174285">
            <a:off x="1812278" y="-301378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p:nvPr/>
        </p:nvSpPr>
        <p:spPr>
          <a:xfrm rot="11174285">
            <a:off x="1641467" y="-1362995"/>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p:nvPr/>
        </p:nvSpPr>
        <p:spPr>
          <a:xfrm rot="11174285">
            <a:off x="-1796118" y="-2323308"/>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p:nvPr/>
        </p:nvSpPr>
        <p:spPr>
          <a:xfrm rot="11174285">
            <a:off x="2614724" y="-2190064"/>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3" name="直接连接符 322"/>
          <p:cNvCxnSpPr>
            <a:stCxn id="329" idx="3"/>
            <a:endCxn id="319" idx="6"/>
          </p:cNvCxnSpPr>
          <p:nvPr/>
        </p:nvCxnSpPr>
        <p:spPr>
          <a:xfrm flipV="1">
            <a:off x="-2706915" y="-2215313"/>
            <a:ext cx="911514" cy="654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9" name="椭圆 328"/>
          <p:cNvSpPr/>
          <p:nvPr/>
        </p:nvSpPr>
        <p:spPr>
          <a:xfrm rot="11174285">
            <a:off x="-2810752" y="-1582845"/>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4" name="直接连接符 333"/>
          <p:cNvCxnSpPr>
            <a:stCxn id="10" idx="3"/>
            <a:endCxn id="319" idx="0"/>
          </p:cNvCxnSpPr>
          <p:nvPr/>
        </p:nvCxnSpPr>
        <p:spPr>
          <a:xfrm flipV="1">
            <a:off x="-1895160" y="-2081705"/>
            <a:ext cx="207037" cy="1831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a:stCxn id="308" idx="6"/>
            <a:endCxn id="319" idx="2"/>
          </p:cNvCxnSpPr>
          <p:nvPr/>
        </p:nvCxnSpPr>
        <p:spPr>
          <a:xfrm flipH="1" flipV="1">
            <a:off x="-1554515" y="-2188983"/>
            <a:ext cx="1275520" cy="481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8" name="椭圆 347"/>
          <p:cNvSpPr/>
          <p:nvPr/>
        </p:nvSpPr>
        <p:spPr>
          <a:xfrm rot="11174285">
            <a:off x="-785872" y="-82445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9" name="直接连接符 348"/>
          <p:cNvCxnSpPr>
            <a:stCxn id="348" idx="3"/>
            <a:endCxn id="308" idx="7"/>
          </p:cNvCxnSpPr>
          <p:nvPr/>
        </p:nvCxnSpPr>
        <p:spPr>
          <a:xfrm flipV="1">
            <a:off x="-586354" y="-1618782"/>
            <a:ext cx="333327" cy="8362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2" name="直接连接符 351"/>
          <p:cNvCxnSpPr>
            <a:stCxn id="319" idx="1"/>
            <a:endCxn id="348" idx="5"/>
          </p:cNvCxnSpPr>
          <p:nvPr/>
        </p:nvCxnSpPr>
        <p:spPr>
          <a:xfrm>
            <a:off x="-1599102" y="-2107673"/>
            <a:ext cx="855148" cy="1307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8" name="直接连接符 357"/>
          <p:cNvCxnSpPr>
            <a:stCxn id="303" idx="2"/>
            <a:endCxn id="309" idx="6"/>
          </p:cNvCxnSpPr>
          <p:nvPr/>
        </p:nvCxnSpPr>
        <p:spPr>
          <a:xfrm flipV="1">
            <a:off x="307682" y="-2912980"/>
            <a:ext cx="1505266" cy="4815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2" name="直接连接符 461"/>
          <p:cNvCxnSpPr>
            <a:stCxn id="303" idx="7"/>
            <a:endCxn id="308" idx="4"/>
          </p:cNvCxnSpPr>
          <p:nvPr/>
        </p:nvCxnSpPr>
        <p:spPr>
          <a:xfrm flipH="1">
            <a:off x="-145387" y="-2372938"/>
            <a:ext cx="252459" cy="5578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stCxn id="11" idx="4"/>
            <a:endCxn id="317" idx="1"/>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4" name="直接连接符 463"/>
          <p:cNvCxnSpPr>
            <a:stCxn id="348" idx="2"/>
            <a:endCxn id="317" idx="7"/>
          </p:cNvCxnSpPr>
          <p:nvPr/>
        </p:nvCxnSpPr>
        <p:spPr>
          <a:xfrm flipV="1">
            <a:off x="-562327" y="-1203683"/>
            <a:ext cx="2225373" cy="5035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5" name="直接连接符 464"/>
          <p:cNvCxnSpPr>
            <a:stCxn id="308" idx="2"/>
            <a:endCxn id="317" idx="5"/>
          </p:cNvCxnSpPr>
          <p:nvPr/>
        </p:nvCxnSpPr>
        <p:spPr>
          <a:xfrm>
            <a:off x="-38109" y="-1681473"/>
            <a:ext cx="1716210" cy="340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6" name="直接连接符 465"/>
          <p:cNvCxnSpPr>
            <a:stCxn id="317" idx="4"/>
            <a:endCxn id="322" idx="7"/>
          </p:cNvCxnSpPr>
          <p:nvPr/>
        </p:nvCxnSpPr>
        <p:spPr>
          <a:xfrm flipV="1">
            <a:off x="1750086" y="-2070516"/>
            <a:ext cx="880830" cy="708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5" name="直接连接符 474"/>
          <p:cNvCxnSpPr>
            <a:stCxn id="309" idx="0"/>
            <a:endCxn id="317" idx="4"/>
          </p:cNvCxnSpPr>
          <p:nvPr/>
        </p:nvCxnSpPr>
        <p:spPr>
          <a:xfrm flipH="1">
            <a:off x="1750086" y="-2788267"/>
            <a:ext cx="162997" cy="1425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8" name="直接连接符 477"/>
          <p:cNvCxnSpPr>
            <a:stCxn id="303" idx="1"/>
            <a:endCxn id="317" idx="5"/>
          </p:cNvCxnSpPr>
          <p:nvPr/>
        </p:nvCxnSpPr>
        <p:spPr>
          <a:xfrm>
            <a:off x="266065" y="-2355559"/>
            <a:ext cx="1412036" cy="1014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a:stCxn id="303" idx="5"/>
            <a:endCxn id="319" idx="3"/>
          </p:cNvCxnSpPr>
          <p:nvPr/>
        </p:nvCxnSpPr>
        <p:spPr>
          <a:xfrm flipH="1">
            <a:off x="-1580483" y="-2531931"/>
            <a:ext cx="1704934" cy="2539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5" name="直接连接符 484"/>
          <p:cNvCxnSpPr>
            <a:stCxn id="322" idx="5"/>
            <a:endCxn id="309" idx="2"/>
          </p:cNvCxnSpPr>
          <p:nvPr/>
        </p:nvCxnSpPr>
        <p:spPr>
          <a:xfrm flipH="1" flipV="1">
            <a:off x="2037796" y="-2888402"/>
            <a:ext cx="604418" cy="7145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stCxn id="322" idx="2"/>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6" name="椭圆 495"/>
          <p:cNvSpPr/>
          <p:nvPr/>
        </p:nvSpPr>
        <p:spPr>
          <a:xfrm rot="11174285">
            <a:off x="2579725" y="-73592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8" name="直接连接符 507"/>
          <p:cNvCxnSpPr>
            <a:stCxn id="121" idx="7"/>
            <a:endCxn id="322" idx="3"/>
          </p:cNvCxnSpPr>
          <p:nvPr/>
        </p:nvCxnSpPr>
        <p:spPr>
          <a:xfrm flipH="1">
            <a:off x="2745570" y="-2949332"/>
            <a:ext cx="1369440" cy="7867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1" name="直接连接符 510"/>
          <p:cNvCxnSpPr>
            <a:stCxn id="121" idx="5"/>
            <a:endCxn id="309" idx="2"/>
          </p:cNvCxnSpPr>
          <p:nvPr/>
        </p:nvCxnSpPr>
        <p:spPr>
          <a:xfrm flipH="1">
            <a:off x="2037796" y="-3062404"/>
            <a:ext cx="2089574" cy="1740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a:stCxn id="319" idx="5"/>
            <a:endCxn id="228" idx="7"/>
          </p:cNvCxnSpPr>
          <p:nvPr/>
        </p:nvCxnSpPr>
        <p:spPr>
          <a:xfrm flipV="1">
            <a:off x="-1750814" y="-3169026"/>
            <a:ext cx="761944" cy="8724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a:stCxn id="303" idx="4"/>
            <a:endCxn id="228" idx="1"/>
          </p:cNvCxnSpPr>
          <p:nvPr/>
        </p:nvCxnSpPr>
        <p:spPr>
          <a:xfrm flipH="1" flipV="1">
            <a:off x="-831270" y="-3151799"/>
            <a:ext cx="1038817" cy="595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3" name="直接连接符 522"/>
          <p:cNvCxnSpPr>
            <a:stCxn id="309" idx="5"/>
            <a:endCxn id="228" idx="3"/>
          </p:cNvCxnSpPr>
          <p:nvPr/>
        </p:nvCxnSpPr>
        <p:spPr>
          <a:xfrm flipH="1" flipV="1">
            <a:off x="-814043" y="-3309399"/>
            <a:ext cx="2668608" cy="32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306989" y="220218"/>
            <a:ext cx="11813899" cy="707886"/>
          </a:xfrm>
          <a:prstGeom prst="rect">
            <a:avLst/>
          </a:prstGeom>
          <a:noFill/>
        </p:spPr>
        <p:txBody>
          <a:bodyPr wrap="square" rtlCol="0">
            <a:spAutoFit/>
          </a:bodyPr>
          <a:lstStyle/>
          <a:p>
            <a:pPr algn="ctr"/>
            <a:r>
              <a:rPr lang="en-US" altLang="zh-CN" sz="4000"/>
              <a:t>Optics in AR</a:t>
            </a:r>
            <a:endParaRPr lang="zh-CN" altLang="en-US" sz="4000"/>
          </a:p>
        </p:txBody>
      </p:sp>
      <p:sp>
        <p:nvSpPr>
          <p:cNvPr id="6" name="文本框 5">
            <a:extLst>
              <a:ext uri="{FF2B5EF4-FFF2-40B4-BE49-F238E27FC236}">
                <a16:creationId xmlns:a16="http://schemas.microsoft.com/office/drawing/2014/main" id="{2ED50A11-3B93-05C1-0A18-3B0DAB01F993}"/>
              </a:ext>
            </a:extLst>
          </p:cNvPr>
          <p:cNvSpPr txBox="1"/>
          <p:nvPr/>
        </p:nvSpPr>
        <p:spPr>
          <a:xfrm>
            <a:off x="1163478" y="1017217"/>
            <a:ext cx="10164613" cy="577850"/>
          </a:xfrm>
          <a:prstGeom prst="rect">
            <a:avLst/>
          </a:prstGeom>
          <a:noFill/>
        </p:spPr>
        <p:txBody>
          <a:bodyPr wrap="square" rtlCol="0">
            <a:spAutoFit/>
          </a:bodyPr>
          <a:lstStyle/>
          <a:p>
            <a:pPr>
              <a:lnSpc>
                <a:spcPct val="150000"/>
              </a:lnSpc>
            </a:pPr>
            <a:r>
              <a:rPr lang="en-US" altLang="zh-CN" sz="2400"/>
              <a:t>AR glasses mostly using Birdbath optics and Waveguides optics.</a:t>
            </a:r>
            <a:endParaRPr lang="zh-CN" altLang="en-US" sz="2400"/>
          </a:p>
        </p:txBody>
      </p:sp>
      <p:sp>
        <p:nvSpPr>
          <p:cNvPr id="4" name="文本框 3">
            <a:extLst>
              <a:ext uri="{FF2B5EF4-FFF2-40B4-BE49-F238E27FC236}">
                <a16:creationId xmlns:a16="http://schemas.microsoft.com/office/drawing/2014/main" id="{D6C9CFF1-7D01-92F0-D744-D13D890BD434}"/>
              </a:ext>
            </a:extLst>
          </p:cNvPr>
          <p:cNvSpPr txBox="1"/>
          <p:nvPr/>
        </p:nvSpPr>
        <p:spPr>
          <a:xfrm>
            <a:off x="903798" y="6316669"/>
            <a:ext cx="9364162" cy="369332"/>
          </a:xfrm>
          <a:prstGeom prst="rect">
            <a:avLst/>
          </a:prstGeom>
          <a:noFill/>
        </p:spPr>
        <p:txBody>
          <a:bodyPr wrap="square">
            <a:spAutoFit/>
          </a:bodyPr>
          <a:lstStyle/>
          <a:p>
            <a:r>
              <a:rPr lang="zh-CN" altLang="en-US"/>
              <a:t>https://www.yolegroup.com/product/report/displays-and-optics-for-xreality-2024/</a:t>
            </a:r>
          </a:p>
        </p:txBody>
      </p:sp>
      <p:pic>
        <p:nvPicPr>
          <p:cNvPr id="8194" name="Picture 2" descr="Xreal Air 2 Ultra">
            <a:extLst>
              <a:ext uri="{FF2B5EF4-FFF2-40B4-BE49-F238E27FC236}">
                <a16:creationId xmlns:a16="http://schemas.microsoft.com/office/drawing/2014/main" id="{B7582D66-ADFC-7DAA-3884-DA0669470A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048" y="2043112"/>
            <a:ext cx="4762500" cy="2771775"/>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5DE00E5A-B168-E2DD-2349-8887F2F449C9}"/>
              </a:ext>
            </a:extLst>
          </p:cNvPr>
          <p:cNvSpPr txBox="1"/>
          <p:nvPr/>
        </p:nvSpPr>
        <p:spPr>
          <a:xfrm>
            <a:off x="1648099" y="5038260"/>
            <a:ext cx="2445429" cy="369332"/>
          </a:xfrm>
          <a:prstGeom prst="rect">
            <a:avLst/>
          </a:prstGeom>
          <a:noFill/>
        </p:spPr>
        <p:txBody>
          <a:bodyPr wrap="square">
            <a:spAutoFit/>
          </a:bodyPr>
          <a:lstStyle/>
          <a:p>
            <a:r>
              <a:rPr lang="en-US" altLang="zh-CN"/>
              <a:t>Xreal Air 2 Ultra (BB)</a:t>
            </a:r>
            <a:endParaRPr lang="zh-CN" altLang="en-US"/>
          </a:p>
        </p:txBody>
      </p:sp>
      <p:pic>
        <p:nvPicPr>
          <p:cNvPr id="8196" name="Picture 4" descr="Microsoft HoloLens 2">
            <a:extLst>
              <a:ext uri="{FF2B5EF4-FFF2-40B4-BE49-F238E27FC236}">
                <a16:creationId xmlns:a16="http://schemas.microsoft.com/office/drawing/2014/main" id="{A69C524E-94F7-00BE-F9F2-0C0F47EDD8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1878590"/>
            <a:ext cx="2157108" cy="1341721"/>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undefined">
            <a:extLst>
              <a:ext uri="{FF2B5EF4-FFF2-40B4-BE49-F238E27FC236}">
                <a16:creationId xmlns:a16="http://schemas.microsoft.com/office/drawing/2014/main" id="{CA5779EC-3836-DE88-8263-CFAE08DED94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03203" y="2845842"/>
            <a:ext cx="3109238" cy="2025929"/>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EF09AEB2-A819-69BC-8C02-C9F1D2343FC7}"/>
              </a:ext>
            </a:extLst>
          </p:cNvPr>
          <p:cNvSpPr txBox="1"/>
          <p:nvPr/>
        </p:nvSpPr>
        <p:spPr>
          <a:xfrm>
            <a:off x="6970488" y="4931155"/>
            <a:ext cx="2445429" cy="646331"/>
          </a:xfrm>
          <a:prstGeom prst="rect">
            <a:avLst/>
          </a:prstGeom>
          <a:noFill/>
        </p:spPr>
        <p:txBody>
          <a:bodyPr wrap="square">
            <a:spAutoFit/>
          </a:bodyPr>
          <a:lstStyle/>
          <a:p>
            <a:r>
              <a:rPr lang="en-US" altLang="zh-CN"/>
              <a:t>Microsoft Hololens 2 &amp; IVAS 1.2(DOE)</a:t>
            </a:r>
            <a:endParaRPr lang="zh-CN" altLang="en-US"/>
          </a:p>
        </p:txBody>
      </p:sp>
    </p:spTree>
    <p:extLst>
      <p:ext uri="{BB962C8B-B14F-4D97-AF65-F5344CB8AC3E}">
        <p14:creationId xmlns:p14="http://schemas.microsoft.com/office/powerpoint/2010/main" val="3553593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1930355" y="220218"/>
            <a:ext cx="891773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Displays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79" y="1017217"/>
            <a:ext cx="10354062" cy="2239844"/>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Displays are the visual interface of a XR device.</a:t>
            </a:r>
          </a:p>
          <a:p>
            <a:pPr lvl="0">
              <a:lnSpc>
                <a:spcPct val="150000"/>
              </a:lnSpc>
            </a:pPr>
            <a:r>
              <a:rPr lang="en-US" altLang="zh-CN" sz="2400">
                <a:solidFill>
                  <a:srgbClr val="222222"/>
                </a:solidFill>
                <a:latin typeface="arial" panose="020B0604020202020204" pitchFamily="34" charset="0"/>
              </a:rPr>
              <a:t>The primary display technologies used in XR devices include Liquid Crystal Displays (LCD), Organic Light-Emitting Diodes (OLED), Mini-LEDs (mLED), and Micro-LEDs(</a:t>
            </a:r>
            <a:r>
              <a:rPr lang="el-GR" altLang="zh-CN" sz="2400">
                <a:solidFill>
                  <a:srgbClr val="222222"/>
                </a:solidFill>
                <a:latin typeface="Times New Roman" panose="02020603050405020304" pitchFamily="18" charset="0"/>
                <a:cs typeface="Times New Roman" panose="02020603050405020304" pitchFamily="18" charset="0"/>
              </a:rPr>
              <a:t>μ</a:t>
            </a:r>
            <a:r>
              <a:rPr lang="en-US" altLang="zh-CN" sz="2400">
                <a:solidFill>
                  <a:srgbClr val="222222"/>
                </a:solidFill>
                <a:latin typeface="arial" panose="020B0604020202020204" pitchFamily="34" charset="0"/>
              </a:rPr>
              <a:t>LED)</a:t>
            </a:r>
          </a:p>
        </p:txBody>
      </p:sp>
      <p:pic>
        <p:nvPicPr>
          <p:cNvPr id="5" name="图片 4">
            <a:extLst>
              <a:ext uri="{FF2B5EF4-FFF2-40B4-BE49-F238E27FC236}">
                <a16:creationId xmlns:a16="http://schemas.microsoft.com/office/drawing/2014/main" id="{1D638C36-2BD8-7DF7-AB68-3193A61032A7}"/>
              </a:ext>
            </a:extLst>
          </p:cNvPr>
          <p:cNvPicPr>
            <a:picLocks noChangeAspect="1"/>
          </p:cNvPicPr>
          <p:nvPr/>
        </p:nvPicPr>
        <p:blipFill>
          <a:blip r:embed="rId3"/>
          <a:stretch>
            <a:fillRect/>
          </a:stretch>
        </p:blipFill>
        <p:spPr>
          <a:xfrm>
            <a:off x="7415526" y="3452428"/>
            <a:ext cx="2205968" cy="2580838"/>
          </a:xfrm>
          <a:prstGeom prst="rect">
            <a:avLst/>
          </a:prstGeom>
        </p:spPr>
      </p:pic>
      <p:pic>
        <p:nvPicPr>
          <p:cNvPr id="11268" name="Picture 4">
            <a:extLst>
              <a:ext uri="{FF2B5EF4-FFF2-40B4-BE49-F238E27FC236}">
                <a16:creationId xmlns:a16="http://schemas.microsoft.com/office/drawing/2014/main" id="{BB30AA76-AA80-D0FA-E9E0-F2DE1770AE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9242" y="3552848"/>
            <a:ext cx="3180023" cy="2480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6951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1930355" y="220218"/>
            <a:ext cx="891773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Displays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79" y="1017217"/>
            <a:ext cx="10354062" cy="2239844"/>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Displays are the visual interface of a XR device.</a:t>
            </a:r>
          </a:p>
          <a:p>
            <a:pPr lvl="0">
              <a:lnSpc>
                <a:spcPct val="150000"/>
              </a:lnSpc>
            </a:pPr>
            <a:r>
              <a:rPr lang="en-US" altLang="zh-CN" sz="2400">
                <a:solidFill>
                  <a:srgbClr val="222222"/>
                </a:solidFill>
                <a:latin typeface="arial" panose="020B0604020202020204" pitchFamily="34" charset="0"/>
              </a:rPr>
              <a:t>The primary display technologies used in XR devices include Liquid Crystal Displays (LCD), Organic Light-Emitting Diodes (OLED), Mini-LEDs (mLED), and Micro-LEDs(</a:t>
            </a:r>
            <a:r>
              <a:rPr lang="el-GR" altLang="zh-CN" sz="2400">
                <a:solidFill>
                  <a:srgbClr val="222222"/>
                </a:solidFill>
                <a:latin typeface="Times New Roman" panose="02020603050405020304" pitchFamily="18" charset="0"/>
                <a:cs typeface="Times New Roman" panose="02020603050405020304" pitchFamily="18" charset="0"/>
              </a:rPr>
              <a:t>μ</a:t>
            </a:r>
            <a:r>
              <a:rPr lang="en-US" altLang="zh-CN" sz="2400">
                <a:solidFill>
                  <a:srgbClr val="222222"/>
                </a:solidFill>
                <a:latin typeface="arial" panose="020B0604020202020204" pitchFamily="34" charset="0"/>
              </a:rPr>
              <a:t>LED)</a:t>
            </a:r>
          </a:p>
        </p:txBody>
      </p:sp>
      <p:pic>
        <p:nvPicPr>
          <p:cNvPr id="11266" name="Picture 2">
            <a:extLst>
              <a:ext uri="{FF2B5EF4-FFF2-40B4-BE49-F238E27FC236}">
                <a16:creationId xmlns:a16="http://schemas.microsoft.com/office/drawing/2014/main" id="{4E6013DF-ABE1-0303-1D8B-86DFE20FB1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251" y="851394"/>
            <a:ext cx="10590938" cy="5427856"/>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7412BBB4-3080-C92C-B020-1AD3E42C2A26}"/>
              </a:ext>
            </a:extLst>
          </p:cNvPr>
          <p:cNvSpPr txBox="1"/>
          <p:nvPr/>
        </p:nvSpPr>
        <p:spPr>
          <a:xfrm>
            <a:off x="863908" y="6330108"/>
            <a:ext cx="8862605" cy="369332"/>
          </a:xfrm>
          <a:prstGeom prst="rect">
            <a:avLst/>
          </a:prstGeom>
          <a:noFill/>
        </p:spPr>
        <p:txBody>
          <a:bodyPr wrap="square">
            <a:spAutoFit/>
          </a:bodyPr>
          <a:lstStyle/>
          <a:p>
            <a:r>
              <a:rPr lang="zh-CN" altLang="en-US"/>
              <a:t> https://www.oled-info.com/oled-vs-microled-technology-comparison</a:t>
            </a:r>
          </a:p>
        </p:txBody>
      </p:sp>
    </p:spTree>
    <p:extLst>
      <p:ext uri="{BB962C8B-B14F-4D97-AF65-F5344CB8AC3E}">
        <p14:creationId xmlns:p14="http://schemas.microsoft.com/office/powerpoint/2010/main" val="4028156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1930355" y="220218"/>
            <a:ext cx="891773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Displays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79" y="1017217"/>
            <a:ext cx="10354062" cy="2239844"/>
          </a:xfrm>
          <a:prstGeom prst="rect">
            <a:avLst/>
          </a:prstGeom>
          <a:noFill/>
        </p:spPr>
        <p:txBody>
          <a:bodyPr wrap="square" rtlCol="0">
            <a:spAutoFit/>
          </a:bodyPr>
          <a:lstStyle/>
          <a:p>
            <a:pPr lvl="0">
              <a:lnSpc>
                <a:spcPct val="150000"/>
              </a:lnSpc>
            </a:pPr>
            <a:r>
              <a:rPr lang="en-US" altLang="zh-CN" sz="2400"/>
              <a:t>Resolution in XR devices is more complex than in traditional 2D monitors, and the most critical metric for image quality is angular pixel density (PPD). PPD is determined by both the resolution and FoV, influencing the overall clarity and immersion.</a:t>
            </a:r>
            <a:endParaRPr lang="en-US" altLang="zh-CN" sz="2400">
              <a:solidFill>
                <a:srgbClr val="222222"/>
              </a:solidFill>
              <a:latin typeface="arial" panose="020B0604020202020204" pitchFamily="34" charset="0"/>
            </a:endParaRPr>
          </a:p>
        </p:txBody>
      </p:sp>
      <p:grpSp>
        <p:nvGrpSpPr>
          <p:cNvPr id="452" name="组合 451">
            <a:extLst>
              <a:ext uri="{FF2B5EF4-FFF2-40B4-BE49-F238E27FC236}">
                <a16:creationId xmlns:a16="http://schemas.microsoft.com/office/drawing/2014/main" id="{02595898-2781-B45D-86D4-FFAF333252D7}"/>
              </a:ext>
            </a:extLst>
          </p:cNvPr>
          <p:cNvGrpSpPr/>
          <p:nvPr/>
        </p:nvGrpSpPr>
        <p:grpSpPr>
          <a:xfrm>
            <a:off x="1055529" y="3399732"/>
            <a:ext cx="3049343" cy="2902393"/>
            <a:chOff x="4537158" y="3292930"/>
            <a:chExt cx="3049343" cy="2902393"/>
          </a:xfrm>
        </p:grpSpPr>
        <p:cxnSp>
          <p:nvCxnSpPr>
            <p:cNvPr id="10" name="直接连接符 9">
              <a:extLst>
                <a:ext uri="{FF2B5EF4-FFF2-40B4-BE49-F238E27FC236}">
                  <a16:creationId xmlns:a16="http://schemas.microsoft.com/office/drawing/2014/main" id="{41288B8E-6B61-6294-925A-9EAD55A64B9E}"/>
                </a:ext>
              </a:extLst>
            </p:cNvPr>
            <p:cNvCxnSpPr>
              <a:cxnSpLocks/>
              <a:stCxn id="27" idx="2"/>
            </p:cNvCxnSpPr>
            <p:nvPr/>
          </p:nvCxnSpPr>
          <p:spPr>
            <a:xfrm flipH="1" flipV="1">
              <a:off x="4566757" y="4949893"/>
              <a:ext cx="1380764" cy="7458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F6921B32-FC92-7638-C642-79EF26B683E1}"/>
                </a:ext>
              </a:extLst>
            </p:cNvPr>
            <p:cNvCxnSpPr>
              <a:cxnSpLocks/>
              <a:endCxn id="27" idx="2"/>
            </p:cNvCxnSpPr>
            <p:nvPr/>
          </p:nvCxnSpPr>
          <p:spPr>
            <a:xfrm flipH="1">
              <a:off x="5947521" y="4949893"/>
              <a:ext cx="1282838" cy="7458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1" name="组合 40">
              <a:extLst>
                <a:ext uri="{FF2B5EF4-FFF2-40B4-BE49-F238E27FC236}">
                  <a16:creationId xmlns:a16="http://schemas.microsoft.com/office/drawing/2014/main" id="{F3F4B673-D7A5-B858-65EF-DCDF5FD1260A}"/>
                </a:ext>
              </a:extLst>
            </p:cNvPr>
            <p:cNvGrpSpPr/>
            <p:nvPr/>
          </p:nvGrpSpPr>
          <p:grpSpPr>
            <a:xfrm rot="5400000">
              <a:off x="5716345" y="5571158"/>
              <a:ext cx="499620" cy="748710"/>
              <a:chOff x="9455085" y="4136500"/>
              <a:chExt cx="499620" cy="748710"/>
            </a:xfrm>
          </p:grpSpPr>
          <p:cxnSp>
            <p:nvCxnSpPr>
              <p:cNvPr id="22" name="直接连接符 21">
                <a:extLst>
                  <a:ext uri="{FF2B5EF4-FFF2-40B4-BE49-F238E27FC236}">
                    <a16:creationId xmlns:a16="http://schemas.microsoft.com/office/drawing/2014/main" id="{B5D0215F-8E9E-1816-C297-91493D617F48}"/>
                  </a:ext>
                </a:extLst>
              </p:cNvPr>
              <p:cNvCxnSpPr>
                <a:cxnSpLocks/>
              </p:cNvCxnSpPr>
              <p:nvPr/>
            </p:nvCxnSpPr>
            <p:spPr>
              <a:xfrm>
                <a:off x="9455085" y="4136500"/>
                <a:ext cx="499620" cy="4166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3312A259-05AB-7214-70A3-E77F1FACF496}"/>
                  </a:ext>
                </a:extLst>
              </p:cNvPr>
              <p:cNvCxnSpPr>
                <a:cxnSpLocks/>
              </p:cNvCxnSpPr>
              <p:nvPr/>
            </p:nvCxnSpPr>
            <p:spPr>
              <a:xfrm flipH="1">
                <a:off x="9455085" y="4553146"/>
                <a:ext cx="499620" cy="33206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AEF91A52-3AB5-76B5-F3F3-623DD189255A}"/>
                  </a:ext>
                </a:extLst>
              </p:cNvPr>
              <p:cNvSpPr/>
              <p:nvPr/>
            </p:nvSpPr>
            <p:spPr>
              <a:xfrm>
                <a:off x="9455085" y="4344823"/>
                <a:ext cx="369332" cy="369332"/>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6235E889-B1FA-A1FA-1DB1-354DF5B66986}"/>
                  </a:ext>
                </a:extLst>
              </p:cNvPr>
              <p:cNvSpPr/>
              <p:nvPr/>
            </p:nvSpPr>
            <p:spPr>
              <a:xfrm>
                <a:off x="9540584" y="4421171"/>
                <a:ext cx="185929" cy="185929"/>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矩形 43">
              <a:extLst>
                <a:ext uri="{FF2B5EF4-FFF2-40B4-BE49-F238E27FC236}">
                  <a16:creationId xmlns:a16="http://schemas.microsoft.com/office/drawing/2014/main" id="{18BE3F28-A2C8-7B50-0BEC-0378F223A06F}"/>
                </a:ext>
              </a:extLst>
            </p:cNvPr>
            <p:cNvSpPr/>
            <p:nvPr/>
          </p:nvSpPr>
          <p:spPr>
            <a:xfrm>
              <a:off x="4566757" y="3600940"/>
              <a:ext cx="2663602" cy="13489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id="{E1D8B2B6-81CF-A04E-AF64-CBB8426CF477}"/>
                </a:ext>
              </a:extLst>
            </p:cNvPr>
            <p:cNvSpPr txBox="1"/>
            <p:nvPr/>
          </p:nvSpPr>
          <p:spPr>
            <a:xfrm>
              <a:off x="7235123" y="4067463"/>
              <a:ext cx="351378" cy="369332"/>
            </a:xfrm>
            <a:prstGeom prst="rect">
              <a:avLst/>
            </a:prstGeom>
            <a:noFill/>
          </p:spPr>
          <p:txBody>
            <a:bodyPr wrap="none" rtlCol="0">
              <a:spAutoFit/>
            </a:bodyPr>
            <a:lstStyle/>
            <a:p>
              <a:r>
                <a:rPr lang="en-US" altLang="zh-CN"/>
                <a:t>H</a:t>
              </a:r>
            </a:p>
          </p:txBody>
        </p:sp>
        <p:sp>
          <p:nvSpPr>
            <p:cNvPr id="49" name="文本框 48">
              <a:extLst>
                <a:ext uri="{FF2B5EF4-FFF2-40B4-BE49-F238E27FC236}">
                  <a16:creationId xmlns:a16="http://schemas.microsoft.com/office/drawing/2014/main" id="{511BE104-4BD7-24E6-56FA-32A135EB8D40}"/>
                </a:ext>
              </a:extLst>
            </p:cNvPr>
            <p:cNvSpPr txBox="1"/>
            <p:nvPr/>
          </p:nvSpPr>
          <p:spPr>
            <a:xfrm>
              <a:off x="5722527" y="3292930"/>
              <a:ext cx="402674" cy="369332"/>
            </a:xfrm>
            <a:prstGeom prst="rect">
              <a:avLst/>
            </a:prstGeom>
            <a:noFill/>
          </p:spPr>
          <p:txBody>
            <a:bodyPr wrap="none" rtlCol="0">
              <a:spAutoFit/>
            </a:bodyPr>
            <a:lstStyle/>
            <a:p>
              <a:r>
                <a:rPr lang="en-US" altLang="zh-CN"/>
                <a:t>W</a:t>
              </a:r>
              <a:endParaRPr lang="zh-CN" altLang="en-US"/>
            </a:p>
          </p:txBody>
        </p:sp>
        <p:sp>
          <p:nvSpPr>
            <p:cNvPr id="52" name="空心弧 51">
              <a:extLst>
                <a:ext uri="{FF2B5EF4-FFF2-40B4-BE49-F238E27FC236}">
                  <a16:creationId xmlns:a16="http://schemas.microsoft.com/office/drawing/2014/main" id="{4B5465AE-46CE-2298-F249-BFB6794C25F2}"/>
                </a:ext>
              </a:extLst>
            </p:cNvPr>
            <p:cNvSpPr/>
            <p:nvPr/>
          </p:nvSpPr>
          <p:spPr>
            <a:xfrm>
              <a:off x="5490321" y="5238503"/>
              <a:ext cx="914400" cy="914400"/>
            </a:xfrm>
            <a:prstGeom prst="blockArc">
              <a:avLst>
                <a:gd name="adj1" fmla="val 12391612"/>
                <a:gd name="adj2" fmla="val 19960602"/>
                <a:gd name="adj3" fmla="val 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59" name="直接箭头连接符 58">
              <a:extLst>
                <a:ext uri="{FF2B5EF4-FFF2-40B4-BE49-F238E27FC236}">
                  <a16:creationId xmlns:a16="http://schemas.microsoft.com/office/drawing/2014/main" id="{E92D8813-7AE3-9BAF-231A-EFE2A98F2BBA}"/>
                </a:ext>
              </a:extLst>
            </p:cNvPr>
            <p:cNvCxnSpPr/>
            <p:nvPr/>
          </p:nvCxnSpPr>
          <p:spPr>
            <a:xfrm>
              <a:off x="4537158" y="3429000"/>
              <a:ext cx="269320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8" name="直接箭头连接符 447">
              <a:extLst>
                <a:ext uri="{FF2B5EF4-FFF2-40B4-BE49-F238E27FC236}">
                  <a16:creationId xmlns:a16="http://schemas.microsoft.com/office/drawing/2014/main" id="{3C298DC2-FB3A-F2EC-DC51-210338B97400}"/>
                </a:ext>
              </a:extLst>
            </p:cNvPr>
            <p:cNvCxnSpPr/>
            <p:nvPr/>
          </p:nvCxnSpPr>
          <p:spPr>
            <a:xfrm flipV="1">
              <a:off x="7315200" y="3600940"/>
              <a:ext cx="0" cy="134895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49" name="文本框 448">
              <a:extLst>
                <a:ext uri="{FF2B5EF4-FFF2-40B4-BE49-F238E27FC236}">
                  <a16:creationId xmlns:a16="http://schemas.microsoft.com/office/drawing/2014/main" id="{339D4DAB-1D0C-0548-E702-E0D9531FC429}"/>
                </a:ext>
              </a:extLst>
            </p:cNvPr>
            <p:cNvSpPr txBox="1"/>
            <p:nvPr/>
          </p:nvSpPr>
          <p:spPr>
            <a:xfrm>
              <a:off x="5655233" y="4944594"/>
              <a:ext cx="607859" cy="369332"/>
            </a:xfrm>
            <a:prstGeom prst="rect">
              <a:avLst/>
            </a:prstGeom>
            <a:noFill/>
          </p:spPr>
          <p:txBody>
            <a:bodyPr wrap="none" rtlCol="0">
              <a:spAutoFit/>
            </a:bodyPr>
            <a:lstStyle/>
            <a:p>
              <a:r>
                <a:rPr lang="en-US" altLang="zh-CN"/>
                <a:t>FoV</a:t>
              </a:r>
              <a:endParaRPr lang="zh-CN" altLang="en-US"/>
            </a:p>
          </p:txBody>
        </p:sp>
        <p:cxnSp>
          <p:nvCxnSpPr>
            <p:cNvPr id="451" name="直接连接符 450">
              <a:extLst>
                <a:ext uri="{FF2B5EF4-FFF2-40B4-BE49-F238E27FC236}">
                  <a16:creationId xmlns:a16="http://schemas.microsoft.com/office/drawing/2014/main" id="{6397649C-7AB7-1649-F6C5-68E447E3ED52}"/>
                </a:ext>
              </a:extLst>
            </p:cNvPr>
            <p:cNvCxnSpPr/>
            <p:nvPr/>
          </p:nvCxnSpPr>
          <p:spPr>
            <a:xfrm flipV="1">
              <a:off x="4566757" y="3600940"/>
              <a:ext cx="2663602" cy="13436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453" name="文本框 452">
                <a:extLst>
                  <a:ext uri="{FF2B5EF4-FFF2-40B4-BE49-F238E27FC236}">
                    <a16:creationId xmlns:a16="http://schemas.microsoft.com/office/drawing/2014/main" id="{9B0F5913-AF43-CD5D-0B47-A3E567054D91}"/>
                  </a:ext>
                </a:extLst>
              </p:cNvPr>
              <p:cNvSpPr txBox="1"/>
              <p:nvPr/>
            </p:nvSpPr>
            <p:spPr>
              <a:xfrm>
                <a:off x="5528820" y="3952986"/>
                <a:ext cx="3736536" cy="1181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3600" b="0" i="1" smtClean="0">
                          <a:latin typeface="Cambria Math" panose="02040503050406030204" pitchFamily="18" charset="0"/>
                        </a:rPr>
                        <m:t>𝑃𝑃𝐷</m:t>
                      </m:r>
                      <m:r>
                        <a:rPr lang="en-US" altLang="zh-CN" sz="3600" b="0" i="1" smtClean="0">
                          <a:latin typeface="Cambria Math" panose="02040503050406030204" pitchFamily="18" charset="0"/>
                        </a:rPr>
                        <m:t>=</m:t>
                      </m:r>
                      <m:f>
                        <m:fPr>
                          <m:ctrlPr>
                            <a:rPr lang="en-US" altLang="zh-CN" sz="3600" b="0" i="1" smtClean="0">
                              <a:latin typeface="Cambria Math" panose="02040503050406030204" pitchFamily="18" charset="0"/>
                            </a:rPr>
                          </m:ctrlPr>
                        </m:fPr>
                        <m:num>
                          <m:rad>
                            <m:radPr>
                              <m:degHide m:val="on"/>
                              <m:ctrlPr>
                                <a:rPr lang="en-US" altLang="zh-CN" sz="3600" i="1">
                                  <a:latin typeface="Cambria Math" panose="02040503050406030204" pitchFamily="18" charset="0"/>
                                </a:rPr>
                              </m:ctrlPr>
                            </m:radPr>
                            <m:deg/>
                            <m:e>
                              <m:sSup>
                                <m:sSupPr>
                                  <m:ctrlPr>
                                    <a:rPr lang="en-US" altLang="zh-CN" sz="3600" i="1">
                                      <a:latin typeface="Cambria Math" panose="02040503050406030204" pitchFamily="18" charset="0"/>
                                    </a:rPr>
                                  </m:ctrlPr>
                                </m:sSupPr>
                                <m:e>
                                  <m:r>
                                    <a:rPr lang="en-US" altLang="zh-CN" sz="3600" i="1">
                                      <a:latin typeface="Cambria Math" panose="02040503050406030204" pitchFamily="18" charset="0"/>
                                    </a:rPr>
                                    <m:t>𝑊</m:t>
                                  </m:r>
                                </m:e>
                                <m:sup>
                                  <m:r>
                                    <a:rPr lang="en-US" altLang="zh-CN" sz="3600" i="1">
                                      <a:latin typeface="Cambria Math" panose="02040503050406030204" pitchFamily="18" charset="0"/>
                                    </a:rPr>
                                    <m:t>2</m:t>
                                  </m:r>
                                </m:sup>
                              </m:sSup>
                              <m:r>
                                <a:rPr lang="en-US" altLang="zh-CN" sz="3600" i="1">
                                  <a:latin typeface="Cambria Math" panose="02040503050406030204" pitchFamily="18" charset="0"/>
                                </a:rPr>
                                <m:t>+</m:t>
                              </m:r>
                              <m:sSup>
                                <m:sSupPr>
                                  <m:ctrlPr>
                                    <a:rPr lang="en-US" altLang="zh-CN" sz="3600" i="1">
                                      <a:latin typeface="Cambria Math" panose="02040503050406030204" pitchFamily="18" charset="0"/>
                                    </a:rPr>
                                  </m:ctrlPr>
                                </m:sSupPr>
                                <m:e>
                                  <m:r>
                                    <a:rPr lang="en-US" altLang="zh-CN" sz="3600" i="1">
                                      <a:latin typeface="Cambria Math" panose="02040503050406030204" pitchFamily="18" charset="0"/>
                                    </a:rPr>
                                    <m:t>𝐻</m:t>
                                  </m:r>
                                </m:e>
                                <m:sup>
                                  <m:r>
                                    <a:rPr lang="en-US" altLang="zh-CN" sz="3600" i="1">
                                      <a:latin typeface="Cambria Math" panose="02040503050406030204" pitchFamily="18" charset="0"/>
                                    </a:rPr>
                                    <m:t>2</m:t>
                                  </m:r>
                                </m:sup>
                              </m:sSup>
                            </m:e>
                          </m:rad>
                        </m:num>
                        <m:den>
                          <m:r>
                            <a:rPr lang="en-US" altLang="zh-CN" sz="3600" b="0" i="1" smtClean="0">
                              <a:latin typeface="Cambria Math" panose="02040503050406030204" pitchFamily="18" charset="0"/>
                            </a:rPr>
                            <m:t>𝐹𝑜𝑉</m:t>
                          </m:r>
                        </m:den>
                      </m:f>
                    </m:oMath>
                  </m:oMathPara>
                </a14:m>
                <a:endParaRPr lang="zh-CN" altLang="en-US" sz="3600"/>
              </a:p>
            </p:txBody>
          </p:sp>
        </mc:Choice>
        <mc:Fallback xmlns="">
          <p:sp>
            <p:nvSpPr>
              <p:cNvPr id="453" name="文本框 452">
                <a:extLst>
                  <a:ext uri="{FF2B5EF4-FFF2-40B4-BE49-F238E27FC236}">
                    <a16:creationId xmlns:a16="http://schemas.microsoft.com/office/drawing/2014/main" id="{9B0F5913-AF43-CD5D-0B47-A3E567054D91}"/>
                  </a:ext>
                </a:extLst>
              </p:cNvPr>
              <p:cNvSpPr txBox="1">
                <a:spLocks noRot="1" noChangeAspect="1" noMove="1" noResize="1" noEditPoints="1" noAdjustHandles="1" noChangeArrowheads="1" noChangeShapeType="1" noTextEdit="1"/>
              </p:cNvSpPr>
              <p:nvPr/>
            </p:nvSpPr>
            <p:spPr>
              <a:xfrm>
                <a:off x="5528820" y="3952986"/>
                <a:ext cx="3736536" cy="1181221"/>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35558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1930355" y="220218"/>
            <a:ext cx="891773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Displays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78" y="1017217"/>
            <a:ext cx="10558351" cy="577850"/>
          </a:xfrm>
          <a:prstGeom prst="rect">
            <a:avLst/>
          </a:prstGeom>
          <a:noFill/>
        </p:spPr>
        <p:txBody>
          <a:bodyPr wrap="square" rtlCol="0">
            <a:spAutoFit/>
          </a:bodyPr>
          <a:lstStyle/>
          <a:p>
            <a:pPr lvl="0">
              <a:lnSpc>
                <a:spcPct val="150000"/>
              </a:lnSpc>
            </a:pPr>
            <a:r>
              <a:rPr lang="en-US" altLang="zh-CN" sz="2400"/>
              <a:t>Displays also present technical challenges that need to be addressed.</a:t>
            </a:r>
            <a:endParaRPr lang="en-US" altLang="zh-CN" sz="2400">
              <a:solidFill>
                <a:srgbClr val="222222"/>
              </a:solidFill>
              <a:latin typeface="arial" panose="020B0604020202020204" pitchFamily="34" charset="0"/>
            </a:endParaRPr>
          </a:p>
        </p:txBody>
      </p:sp>
      <p:pic>
        <p:nvPicPr>
          <p:cNvPr id="4" name="图片 3">
            <a:extLst>
              <a:ext uri="{FF2B5EF4-FFF2-40B4-BE49-F238E27FC236}">
                <a16:creationId xmlns:a16="http://schemas.microsoft.com/office/drawing/2014/main" id="{A42B562A-2192-40A7-E8E0-AD99C6441C16}"/>
              </a:ext>
            </a:extLst>
          </p:cNvPr>
          <p:cNvPicPr>
            <a:picLocks noChangeAspect="1"/>
          </p:cNvPicPr>
          <p:nvPr/>
        </p:nvPicPr>
        <p:blipFill>
          <a:blip r:embed="rId3"/>
          <a:stretch>
            <a:fillRect/>
          </a:stretch>
        </p:blipFill>
        <p:spPr>
          <a:xfrm>
            <a:off x="1163479" y="2188465"/>
            <a:ext cx="4017997" cy="2848051"/>
          </a:xfrm>
          <a:prstGeom prst="rect">
            <a:avLst/>
          </a:prstGeom>
        </p:spPr>
      </p:pic>
      <p:sp>
        <p:nvSpPr>
          <p:cNvPr id="7" name="文本框 6">
            <a:extLst>
              <a:ext uri="{FF2B5EF4-FFF2-40B4-BE49-F238E27FC236}">
                <a16:creationId xmlns:a16="http://schemas.microsoft.com/office/drawing/2014/main" id="{8D230A68-B763-A4D9-0DA3-AACD332F9F58}"/>
              </a:ext>
            </a:extLst>
          </p:cNvPr>
          <p:cNvSpPr txBox="1"/>
          <p:nvPr/>
        </p:nvSpPr>
        <p:spPr>
          <a:xfrm>
            <a:off x="1851074" y="5129211"/>
            <a:ext cx="2381561" cy="400110"/>
          </a:xfrm>
          <a:prstGeom prst="rect">
            <a:avLst/>
          </a:prstGeom>
          <a:noFill/>
        </p:spPr>
        <p:txBody>
          <a:bodyPr wrap="square">
            <a:spAutoFit/>
          </a:bodyPr>
          <a:lstStyle/>
          <a:p>
            <a:r>
              <a:rPr lang="en-US" altLang="zh-CN" sz="2000"/>
              <a:t>Screen door effect</a:t>
            </a:r>
          </a:p>
        </p:txBody>
      </p:sp>
      <p:pic>
        <p:nvPicPr>
          <p:cNvPr id="15" name="图片 14">
            <a:extLst>
              <a:ext uri="{FF2B5EF4-FFF2-40B4-BE49-F238E27FC236}">
                <a16:creationId xmlns:a16="http://schemas.microsoft.com/office/drawing/2014/main" id="{2E727668-2ECF-BF84-CBF6-2C6F4435331B}"/>
              </a:ext>
            </a:extLst>
          </p:cNvPr>
          <p:cNvPicPr>
            <a:picLocks noChangeAspect="1"/>
          </p:cNvPicPr>
          <p:nvPr/>
        </p:nvPicPr>
        <p:blipFill>
          <a:blip r:embed="rId4"/>
          <a:stretch>
            <a:fillRect/>
          </a:stretch>
        </p:blipFill>
        <p:spPr>
          <a:xfrm>
            <a:off x="5860937" y="2192583"/>
            <a:ext cx="5111615" cy="2848052"/>
          </a:xfrm>
          <a:prstGeom prst="rect">
            <a:avLst/>
          </a:prstGeom>
        </p:spPr>
      </p:pic>
      <p:sp>
        <p:nvSpPr>
          <p:cNvPr id="17" name="文本框 16">
            <a:extLst>
              <a:ext uri="{FF2B5EF4-FFF2-40B4-BE49-F238E27FC236}">
                <a16:creationId xmlns:a16="http://schemas.microsoft.com/office/drawing/2014/main" id="{140E73C4-F82A-6F0E-8318-EB885BDA3D40}"/>
              </a:ext>
            </a:extLst>
          </p:cNvPr>
          <p:cNvSpPr txBox="1"/>
          <p:nvPr/>
        </p:nvSpPr>
        <p:spPr>
          <a:xfrm>
            <a:off x="7487748" y="5129211"/>
            <a:ext cx="2492832" cy="369332"/>
          </a:xfrm>
          <a:prstGeom prst="rect">
            <a:avLst/>
          </a:prstGeom>
          <a:noFill/>
        </p:spPr>
        <p:txBody>
          <a:bodyPr wrap="square">
            <a:spAutoFit/>
          </a:bodyPr>
          <a:lstStyle/>
          <a:p>
            <a:r>
              <a:rPr lang="en-US" altLang="zh-CN"/>
              <a:t>F</a:t>
            </a:r>
            <a:r>
              <a:rPr lang="zh-CN" altLang="en-US"/>
              <a:t>oveated rendering</a:t>
            </a:r>
          </a:p>
        </p:txBody>
      </p:sp>
    </p:spTree>
    <p:extLst>
      <p:ext uri="{BB962C8B-B14F-4D97-AF65-F5344CB8AC3E}">
        <p14:creationId xmlns:p14="http://schemas.microsoft.com/office/powerpoint/2010/main" val="3888950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文本框 1"/>
          <p:cNvSpPr txBox="1"/>
          <p:nvPr/>
        </p:nvSpPr>
        <p:spPr>
          <a:xfrm>
            <a:off x="4330132" y="720575"/>
            <a:ext cx="3531736" cy="923330"/>
          </a:xfrm>
          <a:prstGeom prst="rect">
            <a:avLst/>
          </a:prstGeom>
          <a:noFill/>
        </p:spPr>
        <p:txBody>
          <a:bodyPr wrap="none" rtlCol="0">
            <a:spAutoFit/>
          </a:bodyPr>
          <a:lstStyle/>
          <a:p>
            <a:r>
              <a:rPr lang="en-US" altLang="zh-CN" sz="5400" b="1"/>
              <a:t>CONTENT</a:t>
            </a:r>
            <a:endParaRPr lang="zh-CN" altLang="en-US" sz="5400" b="1"/>
          </a:p>
        </p:txBody>
      </p:sp>
      <p:cxnSp>
        <p:nvCxnSpPr>
          <p:cNvPr id="26" name="直接连接符 25"/>
          <p:cNvCxnSpPr>
            <a:cxnSpLocks/>
            <a:stCxn id="32" idx="7"/>
          </p:cNvCxnSpPr>
          <p:nvPr/>
        </p:nvCxnSpPr>
        <p:spPr>
          <a:xfrm flipV="1">
            <a:off x="1967871" y="2508925"/>
            <a:ext cx="811371" cy="7851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1955022" y="3199206"/>
            <a:ext cx="116686" cy="1166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0" name="直接连接符 39"/>
          <p:cNvCxnSpPr/>
          <p:nvPr/>
        </p:nvCxnSpPr>
        <p:spPr>
          <a:xfrm flipV="1">
            <a:off x="2904518" y="2000790"/>
            <a:ext cx="1140516" cy="36571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cxnSpLocks/>
          </p:cNvCxnSpPr>
          <p:nvPr/>
        </p:nvCxnSpPr>
        <p:spPr>
          <a:xfrm flipH="1" flipV="1">
            <a:off x="4055923" y="1990986"/>
            <a:ext cx="727612" cy="33660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1840088" y="3875060"/>
            <a:ext cx="102364" cy="10236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50" name="直接连接符 49"/>
          <p:cNvCxnSpPr/>
          <p:nvPr/>
        </p:nvCxnSpPr>
        <p:spPr>
          <a:xfrm>
            <a:off x="4826803" y="2438073"/>
            <a:ext cx="254010" cy="49969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cxnSpLocks/>
          </p:cNvCxnSpPr>
          <p:nvPr/>
        </p:nvCxnSpPr>
        <p:spPr>
          <a:xfrm flipH="1">
            <a:off x="2338721" y="3023990"/>
            <a:ext cx="1356848" cy="396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2255618" y="3339104"/>
            <a:ext cx="153494" cy="153494"/>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56" name="直接连接符 55"/>
          <p:cNvCxnSpPr/>
          <p:nvPr/>
        </p:nvCxnSpPr>
        <p:spPr>
          <a:xfrm flipH="1">
            <a:off x="1386439" y="3560208"/>
            <a:ext cx="1896428" cy="510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cxnSpLocks/>
          </p:cNvCxnSpPr>
          <p:nvPr/>
        </p:nvCxnSpPr>
        <p:spPr>
          <a:xfrm flipH="1" flipV="1">
            <a:off x="2892661" y="3356782"/>
            <a:ext cx="1277547" cy="567159"/>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p:cNvCxnSpPr>
          <p:nvPr/>
        </p:nvCxnSpPr>
        <p:spPr>
          <a:xfrm flipH="1">
            <a:off x="4105101" y="3324667"/>
            <a:ext cx="1396225" cy="5702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2617856" y="1994720"/>
            <a:ext cx="1761591" cy="584775"/>
          </a:xfrm>
          <a:prstGeom prst="rect">
            <a:avLst/>
          </a:prstGeom>
          <a:noFill/>
        </p:spPr>
        <p:txBody>
          <a:bodyPr wrap="square" rtlCol="0">
            <a:spAutoFit/>
          </a:bodyPr>
          <a:lstStyle/>
          <a:p>
            <a:r>
              <a:rPr lang="en-US" altLang="zh-CN" sz="3200">
                <a:latin typeface="24 LED" panose="020B0603050302020204" pitchFamily="34" charset="0"/>
              </a:rPr>
              <a:t>NO.1</a:t>
            </a:r>
            <a:endParaRPr lang="zh-CN" altLang="en-US" sz="3200">
              <a:latin typeface="24 LED" panose="020B0603050302020204" pitchFamily="34" charset="0"/>
            </a:endParaRPr>
          </a:p>
        </p:txBody>
      </p:sp>
      <p:sp>
        <p:nvSpPr>
          <p:cNvPr id="41" name="文本框 40"/>
          <p:cNvSpPr txBox="1"/>
          <p:nvPr/>
        </p:nvSpPr>
        <p:spPr>
          <a:xfrm>
            <a:off x="2595610" y="2710828"/>
            <a:ext cx="1761591" cy="584775"/>
          </a:xfrm>
          <a:prstGeom prst="rect">
            <a:avLst/>
          </a:prstGeom>
          <a:noFill/>
        </p:spPr>
        <p:txBody>
          <a:bodyPr wrap="square" rtlCol="0">
            <a:spAutoFit/>
          </a:bodyPr>
          <a:lstStyle/>
          <a:p>
            <a:r>
              <a:rPr lang="en-US" altLang="zh-CN" sz="3200">
                <a:latin typeface="24 LED" panose="020B0603050302020204" pitchFamily="34" charset="0"/>
              </a:rPr>
              <a:t>NO.2</a:t>
            </a:r>
            <a:endParaRPr lang="zh-CN" altLang="en-US" sz="3200">
              <a:latin typeface="24 LED" panose="020B0603050302020204" pitchFamily="34" charset="0"/>
            </a:endParaRPr>
          </a:p>
        </p:txBody>
      </p:sp>
      <p:sp>
        <p:nvSpPr>
          <p:cNvPr id="27" name="矩形 26"/>
          <p:cNvSpPr/>
          <p:nvPr/>
        </p:nvSpPr>
        <p:spPr>
          <a:xfrm>
            <a:off x="3594258" y="2005504"/>
            <a:ext cx="2573140" cy="584775"/>
          </a:xfrm>
          <a:prstGeom prst="rect">
            <a:avLst/>
          </a:prstGeom>
          <a:noFill/>
        </p:spPr>
        <p:txBody>
          <a:bodyPr wrap="none">
            <a:spAutoFit/>
          </a:bodyPr>
          <a:lstStyle/>
          <a:p>
            <a:r>
              <a:rPr lang="en-US" altLang="zh-CN" sz="3200" b="1"/>
              <a:t>Introduction</a:t>
            </a:r>
            <a:endParaRPr lang="zh-CN" altLang="en-US" sz="3200" b="1"/>
          </a:p>
        </p:txBody>
      </p:sp>
      <p:sp>
        <p:nvSpPr>
          <p:cNvPr id="48" name="矩形 47"/>
          <p:cNvSpPr/>
          <p:nvPr/>
        </p:nvSpPr>
        <p:spPr>
          <a:xfrm>
            <a:off x="3594258" y="2706562"/>
            <a:ext cx="2053767" cy="584775"/>
          </a:xfrm>
          <a:prstGeom prst="rect">
            <a:avLst/>
          </a:prstGeom>
          <a:noFill/>
        </p:spPr>
        <p:txBody>
          <a:bodyPr wrap="none">
            <a:spAutoFit/>
          </a:bodyPr>
          <a:lstStyle/>
          <a:p>
            <a:r>
              <a:rPr lang="en-US" altLang="zh-CN" sz="3200" b="1"/>
              <a:t>Hardware</a:t>
            </a:r>
            <a:endParaRPr lang="zh-CN" altLang="en-US" sz="3200" b="1"/>
          </a:p>
        </p:txBody>
      </p:sp>
      <p:sp>
        <p:nvSpPr>
          <p:cNvPr id="4" name="文本框 3">
            <a:extLst>
              <a:ext uri="{FF2B5EF4-FFF2-40B4-BE49-F238E27FC236}">
                <a16:creationId xmlns:a16="http://schemas.microsoft.com/office/drawing/2014/main" id="{28A33593-81AE-132C-1B6C-0944E53D9397}"/>
              </a:ext>
            </a:extLst>
          </p:cNvPr>
          <p:cNvSpPr txBox="1"/>
          <p:nvPr/>
        </p:nvSpPr>
        <p:spPr>
          <a:xfrm>
            <a:off x="3453933" y="3291337"/>
            <a:ext cx="3090044"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a:t>Optics</a:t>
            </a:r>
          </a:p>
          <a:p>
            <a:pPr marL="285750" indent="-285750">
              <a:buFont typeface="Arial" panose="020B0604020202020204" pitchFamily="34" charset="0"/>
              <a:buChar char="•"/>
            </a:pPr>
            <a:r>
              <a:rPr lang="en-US" altLang="zh-CN"/>
              <a:t>Displays</a:t>
            </a:r>
          </a:p>
          <a:p>
            <a:pPr marL="285750" indent="-285750">
              <a:buFont typeface="Arial" panose="020B0604020202020204" pitchFamily="34" charset="0"/>
              <a:buChar char="•"/>
            </a:pPr>
            <a:r>
              <a:rPr lang="en-US" altLang="zh-CN"/>
              <a:t>Tracking</a:t>
            </a:r>
          </a:p>
          <a:p>
            <a:pPr marL="285750" indent="-285750">
              <a:buFont typeface="Arial" panose="020B0604020202020204" pitchFamily="34" charset="0"/>
              <a:buChar char="•"/>
            </a:pPr>
            <a:r>
              <a:rPr lang="en-US" altLang="zh-CN"/>
              <a:t>Chipsets</a:t>
            </a:r>
          </a:p>
        </p:txBody>
      </p:sp>
      <p:cxnSp>
        <p:nvCxnSpPr>
          <p:cNvPr id="6" name="直接连接符 5">
            <a:extLst>
              <a:ext uri="{FF2B5EF4-FFF2-40B4-BE49-F238E27FC236}">
                <a16:creationId xmlns:a16="http://schemas.microsoft.com/office/drawing/2014/main" id="{F8C18812-7D53-13F3-B7A1-C94D610B22E9}"/>
              </a:ext>
            </a:extLst>
          </p:cNvPr>
          <p:cNvCxnSpPr>
            <a:cxnSpLocks/>
            <a:stCxn id="8" idx="7"/>
          </p:cNvCxnSpPr>
          <p:nvPr/>
        </p:nvCxnSpPr>
        <p:spPr>
          <a:xfrm flipV="1">
            <a:off x="1966554" y="3992395"/>
            <a:ext cx="811371" cy="7851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8" name="椭圆 7">
            <a:extLst>
              <a:ext uri="{FF2B5EF4-FFF2-40B4-BE49-F238E27FC236}">
                <a16:creationId xmlns:a16="http://schemas.microsoft.com/office/drawing/2014/main" id="{9FFAF434-E19F-1A67-BC5C-61AC62D75000}"/>
              </a:ext>
            </a:extLst>
          </p:cNvPr>
          <p:cNvSpPr/>
          <p:nvPr/>
        </p:nvSpPr>
        <p:spPr>
          <a:xfrm rot="11174285">
            <a:off x="1953705" y="4682676"/>
            <a:ext cx="116686" cy="1166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9" name="直接连接符 8">
            <a:extLst>
              <a:ext uri="{FF2B5EF4-FFF2-40B4-BE49-F238E27FC236}">
                <a16:creationId xmlns:a16="http://schemas.microsoft.com/office/drawing/2014/main" id="{DBD31326-692C-741E-B22E-CF5FC4F3D72D}"/>
              </a:ext>
            </a:extLst>
          </p:cNvPr>
          <p:cNvCxnSpPr/>
          <p:nvPr/>
        </p:nvCxnSpPr>
        <p:spPr>
          <a:xfrm>
            <a:off x="4825486" y="4284355"/>
            <a:ext cx="254010" cy="49969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EE2A577-7A39-6C95-0512-9E3E2E556F6A}"/>
              </a:ext>
            </a:extLst>
          </p:cNvPr>
          <p:cNvCxnSpPr>
            <a:cxnSpLocks/>
          </p:cNvCxnSpPr>
          <p:nvPr/>
        </p:nvCxnSpPr>
        <p:spPr>
          <a:xfrm flipH="1">
            <a:off x="2337404" y="4507460"/>
            <a:ext cx="1356848" cy="396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954D4738-E6A4-98A5-8811-1C2E2EF1CB9F}"/>
              </a:ext>
            </a:extLst>
          </p:cNvPr>
          <p:cNvSpPr/>
          <p:nvPr/>
        </p:nvSpPr>
        <p:spPr>
          <a:xfrm rot="11174285">
            <a:off x="2254301" y="4822574"/>
            <a:ext cx="153494" cy="153494"/>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文本框 11">
            <a:extLst>
              <a:ext uri="{FF2B5EF4-FFF2-40B4-BE49-F238E27FC236}">
                <a16:creationId xmlns:a16="http://schemas.microsoft.com/office/drawing/2014/main" id="{7D236B44-6050-7064-8F61-0C882F40C187}"/>
              </a:ext>
            </a:extLst>
          </p:cNvPr>
          <p:cNvSpPr txBox="1"/>
          <p:nvPr/>
        </p:nvSpPr>
        <p:spPr>
          <a:xfrm>
            <a:off x="2595610" y="4680947"/>
            <a:ext cx="1761591" cy="584775"/>
          </a:xfrm>
          <a:prstGeom prst="rect">
            <a:avLst/>
          </a:prstGeom>
          <a:noFill/>
        </p:spPr>
        <p:txBody>
          <a:bodyPr wrap="square" rtlCol="0">
            <a:spAutoFit/>
          </a:bodyPr>
          <a:lstStyle/>
          <a:p>
            <a:r>
              <a:rPr lang="en-US" altLang="zh-CN" sz="3200">
                <a:latin typeface="24 LED" panose="020B0603050302020204" pitchFamily="34" charset="0"/>
              </a:rPr>
              <a:t>NO.3</a:t>
            </a:r>
            <a:endParaRPr lang="zh-CN" altLang="en-US" sz="3200">
              <a:latin typeface="24 LED" panose="020B0603050302020204" pitchFamily="34" charset="0"/>
            </a:endParaRPr>
          </a:p>
        </p:txBody>
      </p:sp>
      <p:sp>
        <p:nvSpPr>
          <p:cNvPr id="13" name="矩形 12">
            <a:extLst>
              <a:ext uri="{FF2B5EF4-FFF2-40B4-BE49-F238E27FC236}">
                <a16:creationId xmlns:a16="http://schemas.microsoft.com/office/drawing/2014/main" id="{755646C9-F9E8-2A57-2E81-A16778EC933D}"/>
              </a:ext>
            </a:extLst>
          </p:cNvPr>
          <p:cNvSpPr/>
          <p:nvPr/>
        </p:nvSpPr>
        <p:spPr>
          <a:xfrm>
            <a:off x="3594258" y="4676681"/>
            <a:ext cx="2414444" cy="584775"/>
          </a:xfrm>
          <a:prstGeom prst="rect">
            <a:avLst/>
          </a:prstGeom>
          <a:noFill/>
        </p:spPr>
        <p:txBody>
          <a:bodyPr wrap="none">
            <a:spAutoFit/>
          </a:bodyPr>
          <a:lstStyle/>
          <a:p>
            <a:r>
              <a:rPr lang="en-US" altLang="zh-CN" sz="3200" b="1"/>
              <a:t>Conclusion</a:t>
            </a:r>
            <a:endParaRPr lang="zh-CN" altLang="en-US" sz="3200" b="1"/>
          </a:p>
        </p:txBody>
      </p:sp>
    </p:spTree>
    <p:extLst>
      <p:ext uri="{BB962C8B-B14F-4D97-AF65-F5344CB8AC3E}">
        <p14:creationId xmlns:p14="http://schemas.microsoft.com/office/powerpoint/2010/main" val="4150902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Tracking Systems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80" y="1017217"/>
            <a:ext cx="9768262" cy="1685846"/>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The term tracking refers to the process of determining users’ viewpoint position and orientation[1].</a:t>
            </a:r>
            <a:r>
              <a:rPr lang="en-US" altLang="zh-CN" sz="2400"/>
              <a:t> Other tracking technologies are not essential for the basic functionality of VR, for example, eye tracking.</a:t>
            </a:r>
            <a:endParaRPr lang="en-US" altLang="zh-CN" sz="2400">
              <a:solidFill>
                <a:srgbClr val="222222"/>
              </a:solidFill>
              <a:latin typeface="arial" panose="020B0604020202020204" pitchFamily="34" charset="0"/>
            </a:endParaRPr>
          </a:p>
        </p:txBody>
      </p:sp>
      <p:sp>
        <p:nvSpPr>
          <p:cNvPr id="3" name="文本框 2">
            <a:extLst>
              <a:ext uri="{FF2B5EF4-FFF2-40B4-BE49-F238E27FC236}">
                <a16:creationId xmlns:a16="http://schemas.microsoft.com/office/drawing/2014/main" id="{D5D4E8D8-DFE7-B454-D6BC-17EC552CFB6E}"/>
              </a:ext>
            </a:extLst>
          </p:cNvPr>
          <p:cNvSpPr txBox="1"/>
          <p:nvPr/>
        </p:nvSpPr>
        <p:spPr>
          <a:xfrm>
            <a:off x="2484375" y="6377220"/>
            <a:ext cx="6417206" cy="369332"/>
          </a:xfrm>
          <a:prstGeom prst="rect">
            <a:avLst/>
          </a:prstGeom>
          <a:noFill/>
        </p:spPr>
        <p:txBody>
          <a:bodyPr wrap="none" rtlCol="0">
            <a:spAutoFit/>
          </a:bodyPr>
          <a:lstStyle/>
          <a:p>
            <a:r>
              <a:rPr lang="en-US" altLang="zh-CN"/>
              <a:t>https://www.coursera.org/lecture/ar/outside-in-tracking-PplG1</a:t>
            </a:r>
            <a:endParaRPr lang="zh-CN" altLang="en-US"/>
          </a:p>
        </p:txBody>
      </p:sp>
      <p:sp>
        <p:nvSpPr>
          <p:cNvPr id="10" name="文本框 9">
            <a:extLst>
              <a:ext uri="{FF2B5EF4-FFF2-40B4-BE49-F238E27FC236}">
                <a16:creationId xmlns:a16="http://schemas.microsoft.com/office/drawing/2014/main" id="{D10D2AE2-9FBF-367F-D828-03AE24ECA13D}"/>
              </a:ext>
            </a:extLst>
          </p:cNvPr>
          <p:cNvSpPr txBox="1"/>
          <p:nvPr/>
        </p:nvSpPr>
        <p:spPr>
          <a:xfrm>
            <a:off x="7583334" y="5656117"/>
            <a:ext cx="748923" cy="369332"/>
          </a:xfrm>
          <a:prstGeom prst="rect">
            <a:avLst/>
          </a:prstGeom>
          <a:noFill/>
        </p:spPr>
        <p:txBody>
          <a:bodyPr wrap="none" rtlCol="0">
            <a:spAutoFit/>
          </a:bodyPr>
          <a:lstStyle/>
          <a:p>
            <a:r>
              <a:rPr lang="en-US" altLang="zh-CN"/>
              <a:t>6DoF</a:t>
            </a:r>
            <a:endParaRPr lang="zh-CN" altLang="en-US"/>
          </a:p>
        </p:txBody>
      </p:sp>
      <p:pic>
        <p:nvPicPr>
          <p:cNvPr id="13314" name="Picture 2">
            <a:extLst>
              <a:ext uri="{FF2B5EF4-FFF2-40B4-BE49-F238E27FC236}">
                <a16:creationId xmlns:a16="http://schemas.microsoft.com/office/drawing/2014/main" id="{2367036B-591C-7432-1487-02EA695100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9672" y="3056928"/>
            <a:ext cx="2476500" cy="2352675"/>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C5732B19-C879-F83E-C3FB-A2D39A483009}"/>
              </a:ext>
            </a:extLst>
          </p:cNvPr>
          <p:cNvSpPr txBox="1"/>
          <p:nvPr/>
        </p:nvSpPr>
        <p:spPr>
          <a:xfrm>
            <a:off x="1219127" y="3196321"/>
            <a:ext cx="5483331" cy="2239844"/>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Six Degrees of Freedom </a:t>
            </a:r>
            <a:r>
              <a:rPr lang="en-US" altLang="zh-CN" sz="2400" b="0" i="0">
                <a:solidFill>
                  <a:srgbClr val="202122"/>
                </a:solidFill>
                <a:effectLst/>
                <a:latin typeface="Arial" panose="020B0604020202020204" pitchFamily="34" charset="0"/>
              </a:rPr>
              <a:t>refers to the six </a:t>
            </a:r>
            <a:r>
              <a:rPr lang="en-US" altLang="zh-CN" sz="2400" b="0" i="0" u="none" strike="noStrike">
                <a:effectLst/>
                <a:latin typeface="Arial" panose="020B0604020202020204" pitchFamily="34" charset="0"/>
              </a:rPr>
              <a:t>mechanical degrees of freedom</a:t>
            </a:r>
            <a:r>
              <a:rPr lang="en-US" altLang="zh-CN" sz="2400" b="0" i="0">
                <a:solidFill>
                  <a:srgbClr val="202122"/>
                </a:solidFill>
                <a:effectLst/>
                <a:latin typeface="Arial" panose="020B0604020202020204" pitchFamily="34" charset="0"/>
              </a:rPr>
              <a:t> of movement of a </a:t>
            </a:r>
            <a:r>
              <a:rPr lang="en-US" altLang="zh-CN" sz="2400" b="0" i="0" u="none" strike="noStrike">
                <a:effectLst/>
                <a:latin typeface="Arial" panose="020B0604020202020204" pitchFamily="34" charset="0"/>
              </a:rPr>
              <a:t>rigid body</a:t>
            </a:r>
            <a:r>
              <a:rPr lang="en-US" altLang="zh-CN" sz="2400" b="0" i="0">
                <a:solidFill>
                  <a:srgbClr val="202122"/>
                </a:solidFill>
                <a:effectLst/>
                <a:latin typeface="Arial" panose="020B0604020202020204" pitchFamily="34" charset="0"/>
              </a:rPr>
              <a:t> in </a:t>
            </a:r>
            <a:r>
              <a:rPr lang="en-US" altLang="zh-CN" sz="2400" b="0" i="0" u="none" strike="noStrike">
                <a:effectLst/>
                <a:latin typeface="Arial" panose="020B0604020202020204" pitchFamily="34" charset="0"/>
              </a:rPr>
              <a:t>three-dimensional space</a:t>
            </a:r>
            <a:r>
              <a:rPr lang="en-US" altLang="zh-CN" sz="2400" b="0" i="0">
                <a:solidFill>
                  <a:srgbClr val="202122"/>
                </a:solidFill>
                <a:effectLst/>
                <a:latin typeface="Arial" panose="020B0604020202020204" pitchFamily="34" charset="0"/>
              </a:rPr>
              <a:t>. </a:t>
            </a:r>
            <a:endParaRPr lang="en-US" altLang="zh-CN" sz="2400">
              <a:solidFill>
                <a:srgbClr val="222222"/>
              </a:solidFill>
              <a:latin typeface="arial" panose="020B0604020202020204" pitchFamily="34" charset="0"/>
            </a:endParaRPr>
          </a:p>
        </p:txBody>
      </p:sp>
    </p:spTree>
    <p:extLst>
      <p:ext uri="{BB962C8B-B14F-4D97-AF65-F5344CB8AC3E}">
        <p14:creationId xmlns:p14="http://schemas.microsoft.com/office/powerpoint/2010/main" val="1674975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Tracking Systems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80" y="1017217"/>
            <a:ext cx="9768262" cy="1131848"/>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Tracking systems are categorized into outside-in and inside-out approaches.</a:t>
            </a:r>
          </a:p>
        </p:txBody>
      </p:sp>
      <p:sp>
        <p:nvSpPr>
          <p:cNvPr id="3" name="文本框 2">
            <a:extLst>
              <a:ext uri="{FF2B5EF4-FFF2-40B4-BE49-F238E27FC236}">
                <a16:creationId xmlns:a16="http://schemas.microsoft.com/office/drawing/2014/main" id="{D5D4E8D8-DFE7-B454-D6BC-17EC552CFB6E}"/>
              </a:ext>
            </a:extLst>
          </p:cNvPr>
          <p:cNvSpPr txBox="1"/>
          <p:nvPr/>
        </p:nvSpPr>
        <p:spPr>
          <a:xfrm>
            <a:off x="2484375" y="6377220"/>
            <a:ext cx="6417206" cy="369332"/>
          </a:xfrm>
          <a:prstGeom prst="rect">
            <a:avLst/>
          </a:prstGeom>
          <a:noFill/>
        </p:spPr>
        <p:txBody>
          <a:bodyPr wrap="none" rtlCol="0">
            <a:spAutoFit/>
          </a:bodyPr>
          <a:lstStyle/>
          <a:p>
            <a:r>
              <a:rPr lang="en-US" altLang="zh-CN"/>
              <a:t>https://www.coursera.org/lecture/ar/outside-in-tracking-PplG1</a:t>
            </a:r>
            <a:endParaRPr lang="zh-CN" altLang="en-US"/>
          </a:p>
        </p:txBody>
      </p:sp>
      <p:pic>
        <p:nvPicPr>
          <p:cNvPr id="7" name="图片 6">
            <a:extLst>
              <a:ext uri="{FF2B5EF4-FFF2-40B4-BE49-F238E27FC236}">
                <a16:creationId xmlns:a16="http://schemas.microsoft.com/office/drawing/2014/main" id="{7141C66C-95A1-E0CD-D1D8-F3CB7C9D9112}"/>
              </a:ext>
            </a:extLst>
          </p:cNvPr>
          <p:cNvPicPr>
            <a:picLocks noChangeAspect="1"/>
          </p:cNvPicPr>
          <p:nvPr/>
        </p:nvPicPr>
        <p:blipFill>
          <a:blip r:embed="rId3"/>
          <a:stretch>
            <a:fillRect/>
          </a:stretch>
        </p:blipFill>
        <p:spPr>
          <a:xfrm>
            <a:off x="6196685" y="2762036"/>
            <a:ext cx="3132091" cy="3078747"/>
          </a:xfrm>
          <a:prstGeom prst="rect">
            <a:avLst/>
          </a:prstGeom>
        </p:spPr>
      </p:pic>
      <p:pic>
        <p:nvPicPr>
          <p:cNvPr id="9" name="图片 8">
            <a:extLst>
              <a:ext uri="{FF2B5EF4-FFF2-40B4-BE49-F238E27FC236}">
                <a16:creationId xmlns:a16="http://schemas.microsoft.com/office/drawing/2014/main" id="{5A5F39CB-AFD7-B8D9-9FE4-DABFD6E3B2B8}"/>
              </a:ext>
            </a:extLst>
          </p:cNvPr>
          <p:cNvPicPr>
            <a:picLocks noChangeAspect="1"/>
          </p:cNvPicPr>
          <p:nvPr/>
        </p:nvPicPr>
        <p:blipFill>
          <a:blip r:embed="rId4"/>
          <a:stretch>
            <a:fillRect/>
          </a:stretch>
        </p:blipFill>
        <p:spPr>
          <a:xfrm>
            <a:off x="2313407" y="2785430"/>
            <a:ext cx="3454018" cy="3069606"/>
          </a:xfrm>
          <a:prstGeom prst="rect">
            <a:avLst/>
          </a:prstGeom>
        </p:spPr>
      </p:pic>
      <p:sp>
        <p:nvSpPr>
          <p:cNvPr id="10" name="文本框 9">
            <a:extLst>
              <a:ext uri="{FF2B5EF4-FFF2-40B4-BE49-F238E27FC236}">
                <a16:creationId xmlns:a16="http://schemas.microsoft.com/office/drawing/2014/main" id="{D10D2AE2-9FBF-367F-D828-03AE24ECA13D}"/>
              </a:ext>
            </a:extLst>
          </p:cNvPr>
          <p:cNvSpPr txBox="1"/>
          <p:nvPr/>
        </p:nvSpPr>
        <p:spPr>
          <a:xfrm>
            <a:off x="4566757" y="6023728"/>
            <a:ext cx="2749471" cy="369332"/>
          </a:xfrm>
          <a:prstGeom prst="rect">
            <a:avLst/>
          </a:prstGeom>
          <a:noFill/>
        </p:spPr>
        <p:txBody>
          <a:bodyPr wrap="none" rtlCol="0">
            <a:spAutoFit/>
          </a:bodyPr>
          <a:lstStyle/>
          <a:p>
            <a:r>
              <a:rPr lang="en-US" altLang="zh-CN"/>
              <a:t>Outside-in and inside-out</a:t>
            </a:r>
            <a:endParaRPr lang="zh-CN" altLang="en-US"/>
          </a:p>
        </p:txBody>
      </p:sp>
    </p:spTree>
    <p:extLst>
      <p:ext uri="{BB962C8B-B14F-4D97-AF65-F5344CB8AC3E}">
        <p14:creationId xmlns:p14="http://schemas.microsoft.com/office/powerpoint/2010/main" val="1616241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Tracking Systems</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80134" y="1748403"/>
            <a:ext cx="9768262" cy="2793842"/>
          </a:xfrm>
          <a:prstGeom prst="rect">
            <a:avLst/>
          </a:prstGeom>
          <a:noFill/>
        </p:spPr>
        <p:txBody>
          <a:bodyPr wrap="square" rtlCol="0">
            <a:spAutoFit/>
          </a:bodyPr>
          <a:lstStyle/>
          <a:p>
            <a:pPr lvl="0">
              <a:lnSpc>
                <a:spcPct val="150000"/>
              </a:lnSpc>
            </a:pPr>
            <a:r>
              <a:rPr lang="en-US" altLang="zh-CN" sz="2400"/>
              <a:t>Tracking systems face numerous challenges.</a:t>
            </a:r>
          </a:p>
          <a:p>
            <a:pPr marL="342900" lvl="0" indent="-342900">
              <a:lnSpc>
                <a:spcPct val="150000"/>
              </a:lnSpc>
              <a:buFont typeface="Arial" panose="020B0604020202020204" pitchFamily="34" charset="0"/>
              <a:buChar char="•"/>
            </a:pPr>
            <a:r>
              <a:rPr lang="en-US" altLang="zh-CN" sz="2400"/>
              <a:t>Need for real-time, accurate tracking</a:t>
            </a:r>
          </a:p>
          <a:p>
            <a:pPr marL="342900" lvl="0" indent="-342900">
              <a:lnSpc>
                <a:spcPct val="150000"/>
              </a:lnSpc>
              <a:buFont typeface="Arial" panose="020B0604020202020204" pitchFamily="34" charset="0"/>
              <a:buChar char="•"/>
            </a:pPr>
            <a:r>
              <a:rPr lang="en-US" altLang="zh-CN" sz="2400"/>
              <a:t>Limited space for sensors</a:t>
            </a:r>
          </a:p>
          <a:p>
            <a:pPr marL="342900" lvl="0" indent="-342900">
              <a:lnSpc>
                <a:spcPct val="150000"/>
              </a:lnSpc>
              <a:buFont typeface="Arial" panose="020B0604020202020204" pitchFamily="34" charset="0"/>
              <a:buChar char="•"/>
            </a:pPr>
            <a:r>
              <a:rPr lang="en-US" altLang="zh-CN" sz="2400"/>
              <a:t>Efficient utilization of all available sensors</a:t>
            </a:r>
          </a:p>
          <a:p>
            <a:pPr marL="342900" lvl="0" indent="-342900">
              <a:lnSpc>
                <a:spcPct val="150000"/>
              </a:lnSpc>
              <a:buFont typeface="Arial" panose="020B0604020202020204" pitchFamily="34" charset="0"/>
              <a:buChar char="•"/>
            </a:pPr>
            <a:r>
              <a:rPr lang="en-US" altLang="zh-CN" sz="2400"/>
              <a:t>Managing the computational power required for processing</a:t>
            </a:r>
            <a:endParaRPr lang="en-US" altLang="zh-CN" sz="2400">
              <a:solidFill>
                <a:srgbClr val="222222"/>
              </a:solidFill>
              <a:latin typeface="arial" panose="020B0604020202020204" pitchFamily="34" charset="0"/>
            </a:endParaRPr>
          </a:p>
        </p:txBody>
      </p:sp>
    </p:spTree>
    <p:extLst>
      <p:ext uri="{BB962C8B-B14F-4D97-AF65-F5344CB8AC3E}">
        <p14:creationId xmlns:p14="http://schemas.microsoft.com/office/powerpoint/2010/main" val="1384526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Chipset</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80" y="1017217"/>
            <a:ext cx="9768262" cy="2239844"/>
          </a:xfrm>
          <a:prstGeom prst="rect">
            <a:avLst/>
          </a:prstGeom>
          <a:noFill/>
        </p:spPr>
        <p:txBody>
          <a:bodyPr wrap="square" rtlCol="0">
            <a:spAutoFit/>
          </a:bodyPr>
          <a:lstStyle/>
          <a:p>
            <a:pPr lvl="0">
              <a:lnSpc>
                <a:spcPct val="150000"/>
              </a:lnSpc>
            </a:pPr>
            <a:r>
              <a:rPr lang="en-US" altLang="zh-CN" sz="2400">
                <a:solidFill>
                  <a:srgbClr val="222222"/>
                </a:solidFill>
                <a:latin typeface="arial" panose="020B0604020202020204" pitchFamily="34" charset="0"/>
              </a:rPr>
              <a:t>Modern mobile devices integrate CPU and GPU into a set of electronic components called a chipset or System on Chip (SoC). Recently, most XR devices have adopted Qualcomm Snapdragon series for their performance and efficiency.</a:t>
            </a:r>
          </a:p>
        </p:txBody>
      </p:sp>
      <p:pic>
        <p:nvPicPr>
          <p:cNvPr id="10" name="图片 9">
            <a:extLst>
              <a:ext uri="{FF2B5EF4-FFF2-40B4-BE49-F238E27FC236}">
                <a16:creationId xmlns:a16="http://schemas.microsoft.com/office/drawing/2014/main" id="{C05206DF-6ED7-DC42-1E3E-82EF0DA33B4E}"/>
              </a:ext>
            </a:extLst>
          </p:cNvPr>
          <p:cNvPicPr>
            <a:picLocks noChangeAspect="1"/>
          </p:cNvPicPr>
          <p:nvPr/>
        </p:nvPicPr>
        <p:blipFill>
          <a:blip r:embed="rId3"/>
          <a:stretch>
            <a:fillRect/>
          </a:stretch>
        </p:blipFill>
        <p:spPr>
          <a:xfrm>
            <a:off x="2989927" y="3429000"/>
            <a:ext cx="5890321" cy="2880812"/>
          </a:xfrm>
          <a:prstGeom prst="rect">
            <a:avLst/>
          </a:prstGeom>
        </p:spPr>
      </p:pic>
    </p:spTree>
    <p:extLst>
      <p:ext uri="{BB962C8B-B14F-4D97-AF65-F5344CB8AC3E}">
        <p14:creationId xmlns:p14="http://schemas.microsoft.com/office/powerpoint/2010/main" val="20805613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Chipset</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1163480" y="1017217"/>
            <a:ext cx="9768262" cy="2793842"/>
          </a:xfrm>
          <a:prstGeom prst="rect">
            <a:avLst/>
          </a:prstGeom>
          <a:noFill/>
        </p:spPr>
        <p:txBody>
          <a:bodyPr wrap="square" rtlCol="0">
            <a:spAutoFit/>
          </a:bodyPr>
          <a:lstStyle/>
          <a:p>
            <a:pPr lvl="0">
              <a:lnSpc>
                <a:spcPct val="150000"/>
              </a:lnSpc>
            </a:pPr>
            <a:r>
              <a:rPr lang="en-US" altLang="zh-CN" sz="2400"/>
              <a:t>Ensuring high-resolution displays with smooth performance is a key challenge in advancing XR technology. </a:t>
            </a:r>
          </a:p>
          <a:p>
            <a:pPr lvl="0">
              <a:lnSpc>
                <a:spcPct val="150000"/>
              </a:lnSpc>
            </a:pPr>
            <a:r>
              <a:rPr lang="en-US" altLang="zh-CN" sz="2400"/>
              <a:t>Significant efforts are being made to fully optimize chipset computing power, enhance chipset capabilities, and make use of external computing resources.</a:t>
            </a:r>
            <a:endParaRPr lang="en-US" altLang="zh-CN" sz="2400">
              <a:solidFill>
                <a:srgbClr val="222222"/>
              </a:solidFill>
              <a:latin typeface="arial" panose="020B0604020202020204" pitchFamily="34" charset="0"/>
            </a:endParaRPr>
          </a:p>
        </p:txBody>
      </p:sp>
      <p:pic>
        <p:nvPicPr>
          <p:cNvPr id="4" name="图形 3" descr="云计算">
            <a:extLst>
              <a:ext uri="{FF2B5EF4-FFF2-40B4-BE49-F238E27FC236}">
                <a16:creationId xmlns:a16="http://schemas.microsoft.com/office/drawing/2014/main" id="{8A7076C9-83C9-9C8E-7D1E-F75CBE0B09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97467" y="4619846"/>
            <a:ext cx="1233009" cy="1233009"/>
          </a:xfrm>
          <a:prstGeom prst="rect">
            <a:avLst/>
          </a:prstGeom>
        </p:spPr>
      </p:pic>
      <p:pic>
        <p:nvPicPr>
          <p:cNvPr id="7" name="图形 6" descr="Wi Fi">
            <a:extLst>
              <a:ext uri="{FF2B5EF4-FFF2-40B4-BE49-F238E27FC236}">
                <a16:creationId xmlns:a16="http://schemas.microsoft.com/office/drawing/2014/main" id="{A5F26B35-3E2E-F706-A1AD-CF4AEBEA693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45930" y="4458866"/>
            <a:ext cx="1554968" cy="1554968"/>
          </a:xfrm>
          <a:prstGeom prst="rect">
            <a:avLst/>
          </a:prstGeom>
        </p:spPr>
      </p:pic>
      <p:pic>
        <p:nvPicPr>
          <p:cNvPr id="9" name="图形 8" descr="虚拟现实视图器">
            <a:extLst>
              <a:ext uri="{FF2B5EF4-FFF2-40B4-BE49-F238E27FC236}">
                <a16:creationId xmlns:a16="http://schemas.microsoft.com/office/drawing/2014/main" id="{CE455613-2660-2194-08EF-33BF739A09B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825058" y="4619846"/>
            <a:ext cx="1139115" cy="1139115"/>
          </a:xfrm>
          <a:prstGeom prst="rect">
            <a:avLst/>
          </a:prstGeom>
        </p:spPr>
      </p:pic>
      <p:pic>
        <p:nvPicPr>
          <p:cNvPr id="17" name="图形 16" descr="图章">
            <a:extLst>
              <a:ext uri="{FF2B5EF4-FFF2-40B4-BE49-F238E27FC236}">
                <a16:creationId xmlns:a16="http://schemas.microsoft.com/office/drawing/2014/main" id="{F4BDBBCA-CCF1-AFDB-C5AE-4B9DEEF4AC2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14630" y="4713740"/>
            <a:ext cx="1139115" cy="1139115"/>
          </a:xfrm>
          <a:prstGeom prst="rect">
            <a:avLst/>
          </a:prstGeom>
        </p:spPr>
      </p:pic>
    </p:spTree>
    <p:extLst>
      <p:ext uri="{BB962C8B-B14F-4D97-AF65-F5344CB8AC3E}">
        <p14:creationId xmlns:p14="http://schemas.microsoft.com/office/powerpoint/2010/main" val="7287773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443603" y="220218"/>
            <a:ext cx="1131931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4000"/>
              <a:t>Research Interest on XR</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文本框 5">
            <a:extLst>
              <a:ext uri="{FF2B5EF4-FFF2-40B4-BE49-F238E27FC236}">
                <a16:creationId xmlns:a16="http://schemas.microsoft.com/office/drawing/2014/main" id="{35C961B7-331A-40DF-F067-6EBAE012FD0C}"/>
              </a:ext>
            </a:extLst>
          </p:cNvPr>
          <p:cNvSpPr txBox="1"/>
          <p:nvPr/>
        </p:nvSpPr>
        <p:spPr>
          <a:xfrm>
            <a:off x="833626" y="1017217"/>
            <a:ext cx="10683916" cy="5563831"/>
          </a:xfrm>
          <a:prstGeom prst="rect">
            <a:avLst/>
          </a:prstGeom>
          <a:noFill/>
        </p:spPr>
        <p:txBody>
          <a:bodyPr wrap="square" rtlCol="0">
            <a:spAutoFit/>
          </a:bodyPr>
          <a:lstStyle/>
          <a:p>
            <a:pPr marL="342900" lvl="0" indent="-342900">
              <a:lnSpc>
                <a:spcPct val="150000"/>
              </a:lnSpc>
              <a:buFont typeface="Arial" panose="020B0604020202020204" pitchFamily="34" charset="0"/>
              <a:buChar char="•"/>
            </a:pPr>
            <a:r>
              <a:rPr lang="en-US" altLang="zh-CN" sz="2400">
                <a:solidFill>
                  <a:srgbClr val="222222"/>
                </a:solidFill>
                <a:latin typeface="arial" panose="020B0604020202020204" pitchFamily="34" charset="0"/>
              </a:rPr>
              <a:t>Design algorithm to overcome distortions introduced by lenses</a:t>
            </a:r>
          </a:p>
          <a:p>
            <a:pPr marL="342900" lvl="0" indent="-342900">
              <a:lnSpc>
                <a:spcPct val="150000"/>
              </a:lnSpc>
              <a:buFont typeface="Arial" panose="020B0604020202020204" pitchFamily="34" charset="0"/>
              <a:buChar char="•"/>
            </a:pPr>
            <a:r>
              <a:rPr lang="en-US" altLang="zh-CN" sz="2400">
                <a:solidFill>
                  <a:srgbClr val="222222"/>
                </a:solidFill>
                <a:latin typeface="arial" panose="020B0604020202020204" pitchFamily="34" charset="0"/>
              </a:rPr>
              <a:t>Enlarge FoV by better rendering algorithm</a:t>
            </a:r>
          </a:p>
          <a:p>
            <a:pPr marL="342900" lvl="0" indent="-342900">
              <a:lnSpc>
                <a:spcPct val="150000"/>
              </a:lnSpc>
              <a:buFont typeface="Arial" panose="020B0604020202020204" pitchFamily="34" charset="0"/>
              <a:buChar char="•"/>
            </a:pPr>
            <a:r>
              <a:rPr lang="en-US" altLang="zh-CN" sz="2400">
                <a:solidFill>
                  <a:srgbClr val="222222"/>
                </a:solidFill>
                <a:latin typeface="arial" panose="020B0604020202020204" pitchFamily="34" charset="0"/>
              </a:rPr>
              <a:t>Real-time 3D rendering optimizations for VR applications</a:t>
            </a:r>
          </a:p>
          <a:p>
            <a:pPr marL="342900" lvl="0" indent="-342900">
              <a:lnSpc>
                <a:spcPct val="150000"/>
              </a:lnSpc>
              <a:buFont typeface="Arial" panose="020B0604020202020204" pitchFamily="34" charset="0"/>
              <a:buChar char="•"/>
            </a:pPr>
            <a:r>
              <a:rPr lang="en-US" altLang="zh-CN" sz="2400"/>
              <a:t>Exploring novel methods for reducing the screen door effect</a:t>
            </a:r>
          </a:p>
          <a:p>
            <a:pPr marL="342900" lvl="0" indent="-342900">
              <a:lnSpc>
                <a:spcPct val="150000"/>
              </a:lnSpc>
              <a:buFont typeface="Arial" panose="020B0604020202020204" pitchFamily="34" charset="0"/>
              <a:buChar char="•"/>
            </a:pPr>
            <a:r>
              <a:rPr lang="en-US" altLang="zh-CN" sz="2400"/>
              <a:t>Spatial mapping and object recognition techniques</a:t>
            </a:r>
          </a:p>
          <a:p>
            <a:pPr marL="342900" lvl="0" indent="-342900">
              <a:lnSpc>
                <a:spcPct val="150000"/>
              </a:lnSpc>
              <a:buFont typeface="Arial" panose="020B0604020202020204" pitchFamily="34" charset="0"/>
              <a:buChar char="•"/>
            </a:pPr>
            <a:r>
              <a:rPr lang="en-US" altLang="zh-CN" sz="2400"/>
              <a:t>Advanced sensor integration for enhanced VR/AR immersion</a:t>
            </a:r>
          </a:p>
          <a:p>
            <a:pPr marL="342900" lvl="0" indent="-342900">
              <a:lnSpc>
                <a:spcPct val="150000"/>
              </a:lnSpc>
              <a:buFont typeface="Arial" panose="020B0604020202020204" pitchFamily="34" charset="0"/>
              <a:buChar char="•"/>
            </a:pPr>
            <a:r>
              <a:rPr lang="en-US" altLang="zh-CN" sz="2400"/>
              <a:t>AI-driven adaptive environments in VR/AR applications</a:t>
            </a:r>
          </a:p>
          <a:p>
            <a:pPr marL="342900" lvl="0" indent="-342900">
              <a:lnSpc>
                <a:spcPct val="150000"/>
              </a:lnSpc>
              <a:buFont typeface="Arial" panose="020B0604020202020204" pitchFamily="34" charset="0"/>
              <a:buChar char="•"/>
            </a:pPr>
            <a:r>
              <a:rPr lang="en-US" altLang="zh-CN" sz="2400"/>
              <a:t>Implementing machine learning to enhance object recognition and tracking</a:t>
            </a:r>
            <a:endParaRPr lang="en-US" altLang="zh-CN" sz="2400">
              <a:solidFill>
                <a:srgbClr val="222222"/>
              </a:solidFill>
              <a:latin typeface="arial" panose="020B0604020202020204" pitchFamily="34" charset="0"/>
            </a:endParaRPr>
          </a:p>
          <a:p>
            <a:pPr marL="342900" lvl="0" indent="-342900">
              <a:lnSpc>
                <a:spcPct val="150000"/>
              </a:lnSpc>
              <a:buFont typeface="Arial" panose="020B0604020202020204" pitchFamily="34" charset="0"/>
              <a:buChar char="•"/>
            </a:pPr>
            <a:r>
              <a:rPr lang="en-US" altLang="zh-CN" sz="2400"/>
              <a:t>Developing collaborative multi-user mixed reality platforms.</a:t>
            </a:r>
          </a:p>
          <a:p>
            <a:pPr marL="342900" lvl="0" indent="-342900">
              <a:lnSpc>
                <a:spcPct val="150000"/>
              </a:lnSpc>
              <a:buFont typeface="Arial" panose="020B0604020202020204" pitchFamily="34" charset="0"/>
              <a:buChar char="•"/>
            </a:pPr>
            <a:r>
              <a:rPr lang="en-US" altLang="zh-CN" sz="2400">
                <a:solidFill>
                  <a:srgbClr val="222222"/>
                </a:solidFill>
                <a:latin typeface="arial" panose="020B0604020202020204" pitchFamily="34" charset="0"/>
              </a:rPr>
              <a:t>And more…</a:t>
            </a:r>
          </a:p>
        </p:txBody>
      </p:sp>
    </p:spTree>
    <p:extLst>
      <p:ext uri="{BB962C8B-B14F-4D97-AF65-F5344CB8AC3E}">
        <p14:creationId xmlns:p14="http://schemas.microsoft.com/office/powerpoint/2010/main" val="1906177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a:latin typeface="24 LED" panose="020B0603050302020204" pitchFamily="34" charset="0"/>
              </a:rPr>
              <a:t>3</a:t>
            </a:r>
            <a:endParaRPr lang="zh-CN" altLang="en-US" sz="12000">
              <a:latin typeface="24 LED" panose="020B0603050302020204" pitchFamily="34" charset="0"/>
            </a:endParaRPr>
          </a:p>
        </p:txBody>
      </p:sp>
    </p:spTree>
    <p:extLst>
      <p:ext uri="{BB962C8B-B14F-4D97-AF65-F5344CB8AC3E}">
        <p14:creationId xmlns:p14="http://schemas.microsoft.com/office/powerpoint/2010/main" val="1392364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61" name="椭圆 60"/>
          <p:cNvSpPr/>
          <p:nvPr/>
        </p:nvSpPr>
        <p:spPr>
          <a:xfrm rot="11174285">
            <a:off x="2197626" y="125550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6" name="椭圆 45"/>
          <p:cNvSpPr/>
          <p:nvPr/>
        </p:nvSpPr>
        <p:spPr>
          <a:xfrm rot="11174285">
            <a:off x="1752639" y="-97891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9" name="椭圆 58"/>
          <p:cNvSpPr/>
          <p:nvPr/>
        </p:nvSpPr>
        <p:spPr>
          <a:xfrm rot="11174285">
            <a:off x="2188501" y="-152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5" name="直接连接符 64"/>
          <p:cNvCxnSpPr>
            <a:cxnSpLocks/>
            <a:endCxn id="61" idx="6"/>
          </p:cNvCxnSpPr>
          <p:nvPr/>
        </p:nvCxnSpPr>
        <p:spPr>
          <a:xfrm flipV="1">
            <a:off x="1039921" y="1355428"/>
            <a:ext cx="1158369" cy="2599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2397144" y="893034"/>
            <a:ext cx="674075" cy="4043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830722" y="139464"/>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4" name="椭圆 93"/>
          <p:cNvSpPr/>
          <p:nvPr/>
        </p:nvSpPr>
        <p:spPr>
          <a:xfrm rot="11174285">
            <a:off x="-481892" y="-103282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5" name="椭圆 94"/>
          <p:cNvSpPr/>
          <p:nvPr/>
        </p:nvSpPr>
        <p:spPr>
          <a:xfrm rot="11174285">
            <a:off x="3341025" y="-367605"/>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6" name="椭圆 95"/>
          <p:cNvSpPr/>
          <p:nvPr/>
        </p:nvSpPr>
        <p:spPr>
          <a:xfrm rot="11174285">
            <a:off x="3774882" y="1127242"/>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7" name="椭圆 96"/>
          <p:cNvSpPr/>
          <p:nvPr/>
        </p:nvSpPr>
        <p:spPr>
          <a:xfrm rot="11174285">
            <a:off x="3046311" y="70913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8" name="椭圆 97"/>
          <p:cNvSpPr/>
          <p:nvPr/>
        </p:nvSpPr>
        <p:spPr>
          <a:xfrm rot="11174285">
            <a:off x="1444900" y="61868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9" name="椭圆 98"/>
          <p:cNvSpPr/>
          <p:nvPr/>
        </p:nvSpPr>
        <p:spPr>
          <a:xfrm rot="11174285">
            <a:off x="4802506" y="4514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02" name="直接连接符 101"/>
          <p:cNvCxnSpPr>
            <a:stCxn id="92" idx="1"/>
            <a:endCxn id="112" idx="6"/>
          </p:cNvCxnSpPr>
          <p:nvPr/>
        </p:nvCxnSpPr>
        <p:spPr>
          <a:xfrm>
            <a:off x="-633229" y="355620"/>
            <a:ext cx="750441" cy="458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a:off x="-280612" y="-990534"/>
            <a:ext cx="1223980" cy="251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3230212" y="910413"/>
            <a:ext cx="586588" cy="2415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943065" y="-784344"/>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08" name="直接连接符 107"/>
          <p:cNvCxnSpPr>
            <a:stCxn id="109" idx="2"/>
            <a:endCxn id="98" idx="5"/>
          </p:cNvCxnSpPr>
          <p:nvPr/>
        </p:nvCxnSpPr>
        <p:spPr>
          <a:xfrm>
            <a:off x="1093561" y="62144"/>
            <a:ext cx="381414" cy="574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940521" y="-22942"/>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10" name="直接连接符 109"/>
          <p:cNvCxnSpPr>
            <a:stCxn id="46" idx="0"/>
            <a:endCxn id="109" idx="3"/>
          </p:cNvCxnSpPr>
          <p:nvPr/>
        </p:nvCxnSpPr>
        <p:spPr>
          <a:xfrm flipH="1">
            <a:off x="1077111" y="-753397"/>
            <a:ext cx="776333" cy="7591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1978157" y="-853532"/>
            <a:ext cx="1363628" cy="600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116548" y="7144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13" name="直接连接符 112"/>
          <p:cNvCxnSpPr>
            <a:stCxn id="95" idx="0"/>
            <a:endCxn id="97" idx="4"/>
          </p:cNvCxnSpPr>
          <p:nvPr/>
        </p:nvCxnSpPr>
        <p:spPr>
          <a:xfrm flipH="1">
            <a:off x="3171694" y="-111571"/>
            <a:ext cx="283776" cy="821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3597059" y="-225256"/>
            <a:ext cx="1330830" cy="67736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696072" y="-848920"/>
            <a:ext cx="239088" cy="9891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a:stCxn id="98" idx="2"/>
            <a:endCxn id="61" idx="4"/>
          </p:cNvCxnSpPr>
          <p:nvPr/>
        </p:nvCxnSpPr>
        <p:spPr>
          <a:xfrm>
            <a:off x="1605286" y="707852"/>
            <a:ext cx="716625" cy="5483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1034156" y="-878110"/>
            <a:ext cx="719153" cy="1129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flipH="1">
            <a:off x="969218" y="-693253"/>
            <a:ext cx="57073" cy="687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cxnSpLocks/>
            <a:stCxn id="112" idx="1"/>
          </p:cNvCxnSpPr>
          <p:nvPr/>
        </p:nvCxnSpPr>
        <p:spPr>
          <a:xfrm>
            <a:off x="298839" y="913996"/>
            <a:ext cx="669129" cy="6935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2" idx="2"/>
            <a:endCxn id="109" idx="7"/>
          </p:cNvCxnSpPr>
          <p:nvPr/>
        </p:nvCxnSpPr>
        <p:spPr>
          <a:xfrm flipV="1">
            <a:off x="-588535" y="101855"/>
            <a:ext cx="1545960" cy="1722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297991" y="-831541"/>
            <a:ext cx="1306920" cy="961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40093" y="130098"/>
            <a:ext cx="668836" cy="7086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40093" y="749468"/>
            <a:ext cx="1122522" cy="892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cxnSpLocks/>
            <a:endCxn id="98" idx="0"/>
          </p:cNvCxnSpPr>
          <p:nvPr/>
        </p:nvCxnSpPr>
        <p:spPr>
          <a:xfrm flipV="1">
            <a:off x="1039921" y="779067"/>
            <a:ext cx="476670" cy="8363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2388019" y="-158821"/>
            <a:ext cx="981285" cy="485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1936540" y="-777635"/>
            <a:ext cx="293879" cy="6501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1093561" y="30125"/>
            <a:ext cx="1119631" cy="320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a:off x="1605286" y="707852"/>
            <a:ext cx="1441695" cy="1020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1588047" y="71379"/>
            <a:ext cx="700377" cy="577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2370792" y="47352"/>
            <a:ext cx="717806" cy="686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cxnSpLocks/>
            <a:endCxn id="97" idx="3"/>
          </p:cNvCxnSpPr>
          <p:nvPr/>
        </p:nvCxnSpPr>
        <p:spPr>
          <a:xfrm flipH="1">
            <a:off x="3247591" y="189482"/>
            <a:ext cx="1233477" cy="561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3899167" y="676956"/>
            <a:ext cx="1004144" cy="450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2421171" y="1227165"/>
            <a:ext cx="1354375" cy="1526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28" name="组合 227"/>
          <p:cNvGrpSpPr/>
          <p:nvPr/>
        </p:nvGrpSpPr>
        <p:grpSpPr>
          <a:xfrm>
            <a:off x="8443146" y="4859296"/>
            <a:ext cx="3748854" cy="1861544"/>
            <a:chOff x="8443146" y="4859296"/>
            <a:chExt cx="3748854" cy="1861544"/>
          </a:xfrm>
        </p:grpSpPr>
        <p:sp>
          <p:nvSpPr>
            <p:cNvPr id="11" name="椭圆 10"/>
            <p:cNvSpPr/>
            <p:nvPr/>
          </p:nvSpPr>
          <p:spPr>
            <a:xfrm rot="11174285">
              <a:off x="11026669" y="4949625"/>
              <a:ext cx="180325" cy="180325"/>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2" name="椭圆 11"/>
            <p:cNvSpPr/>
            <p:nvPr/>
          </p:nvSpPr>
          <p:spPr>
            <a:xfrm rot="11174285">
              <a:off x="9333269" y="5773257"/>
              <a:ext cx="145815" cy="14581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10468751" y="5666475"/>
              <a:ext cx="168320" cy="16832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10270657" y="5100235"/>
              <a:ext cx="119707" cy="119707"/>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2" name="椭圆 31"/>
            <p:cNvSpPr/>
            <p:nvPr/>
          </p:nvSpPr>
          <p:spPr>
            <a:xfrm rot="11174285">
              <a:off x="8443146" y="5790880"/>
              <a:ext cx="86833" cy="868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44" name="直接连接符 43"/>
            <p:cNvCxnSpPr>
              <a:stCxn id="12" idx="3"/>
              <a:endCxn id="55" idx="7"/>
            </p:cNvCxnSpPr>
            <p:nvPr/>
          </p:nvCxnSpPr>
          <p:spPr>
            <a:xfrm flipV="1">
              <a:off x="9463026" y="4952165"/>
              <a:ext cx="246834" cy="8483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9811167" y="4922614"/>
              <a:ext cx="459845" cy="230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10377182" y="5096237"/>
              <a:ext cx="669346" cy="26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9697280" y="4859296"/>
              <a:ext cx="114224" cy="11422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2" name="直接连接符 61"/>
            <p:cNvCxnSpPr>
              <a:stCxn id="11" idx="0"/>
              <a:endCxn id="13" idx="4"/>
            </p:cNvCxnSpPr>
            <p:nvPr/>
          </p:nvCxnSpPr>
          <p:spPr>
            <a:xfrm flipH="1">
              <a:off x="10562056" y="5129417"/>
              <a:ext cx="544978" cy="537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8529722" y="5838243"/>
              <a:ext cx="803978" cy="7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11967666" y="5353834"/>
              <a:ext cx="109420" cy="10942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12049155" y="6210887"/>
              <a:ext cx="142845" cy="14284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stCxn id="14" idx="7"/>
              <a:endCxn id="12" idx="3"/>
            </p:cNvCxnSpPr>
            <p:nvPr/>
          </p:nvCxnSpPr>
          <p:spPr>
            <a:xfrm flipH="1">
              <a:off x="9463026" y="5197562"/>
              <a:ext cx="820814" cy="6029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V="1">
              <a:off x="12064886" y="5414489"/>
              <a:ext cx="11876" cy="9125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8711062" y="6537442"/>
              <a:ext cx="168320" cy="16832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20" name="椭圆 119"/>
            <p:cNvSpPr/>
            <p:nvPr/>
          </p:nvSpPr>
          <p:spPr>
            <a:xfrm rot="11174285">
              <a:off x="11295717" y="6553993"/>
              <a:ext cx="166847" cy="16684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75" name="椭圆 174"/>
            <p:cNvSpPr/>
            <p:nvPr/>
          </p:nvSpPr>
          <p:spPr>
            <a:xfrm rot="11174285">
              <a:off x="9970471" y="6528301"/>
              <a:ext cx="166847" cy="16684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76" name="椭圆 175"/>
            <p:cNvSpPr/>
            <p:nvPr/>
          </p:nvSpPr>
          <p:spPr>
            <a:xfrm rot="11174285">
              <a:off x="11504945" y="6008612"/>
              <a:ext cx="119707" cy="119707"/>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12" name="直接连接符 211"/>
            <p:cNvCxnSpPr>
              <a:stCxn id="116" idx="2"/>
              <a:endCxn id="175" idx="6"/>
            </p:cNvCxnSpPr>
            <p:nvPr/>
          </p:nvCxnSpPr>
          <p:spPr>
            <a:xfrm flipV="1">
              <a:off x="8878884" y="6602660"/>
              <a:ext cx="1092081" cy="28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8804367" y="5891811"/>
              <a:ext cx="544960" cy="6461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8513745" y="5868151"/>
              <a:ext cx="228785" cy="6878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11173281" y="5110092"/>
              <a:ext cx="398022" cy="8988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1206461" y="5049585"/>
              <a:ext cx="761529" cy="3530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11611469" y="5442797"/>
              <a:ext cx="368246" cy="58819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flipV="1">
              <a:off x="11624298" y="6074969"/>
              <a:ext cx="440588" cy="252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11388205" y="6115136"/>
              <a:ext cx="214067" cy="4393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10367984" y="5206759"/>
              <a:ext cx="132236" cy="4782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9478653" y="5741490"/>
              <a:ext cx="990597" cy="1125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10543767" y="5834296"/>
              <a:ext cx="187120" cy="4510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10764610" y="6105938"/>
              <a:ext cx="753517" cy="221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endCxn id="176" idx="6"/>
            </p:cNvCxnSpPr>
            <p:nvPr/>
          </p:nvCxnSpPr>
          <p:spPr>
            <a:xfrm>
              <a:off x="10592158" y="5762088"/>
              <a:ext cx="913141" cy="299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9451823" y="5903014"/>
              <a:ext cx="519143" cy="6996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10688661" y="6285119"/>
              <a:ext cx="76175" cy="76175"/>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062959" y="5803327"/>
              <a:ext cx="424328" cy="7254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10136825" y="6361069"/>
              <a:ext cx="585785" cy="259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10750594" y="6352906"/>
              <a:ext cx="545617" cy="275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8529722" y="4910203"/>
              <a:ext cx="1167896" cy="928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81" name="椭圆 180"/>
          <p:cNvSpPr/>
          <p:nvPr/>
        </p:nvSpPr>
        <p:spPr>
          <a:xfrm>
            <a:off x="2868771" y="4895416"/>
            <a:ext cx="722026" cy="722026"/>
          </a:xfrm>
          <a:prstGeom prst="ellipse">
            <a:avLst/>
          </a:prstGeom>
          <a:noFill/>
          <a:ln>
            <a:solidFill>
              <a:srgbClr val="6969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3" name="椭圆 182"/>
          <p:cNvSpPr/>
          <p:nvPr/>
        </p:nvSpPr>
        <p:spPr>
          <a:xfrm>
            <a:off x="5130799" y="5712197"/>
            <a:ext cx="376369" cy="376369"/>
          </a:xfrm>
          <a:prstGeom prst="ellipse">
            <a:avLst/>
          </a:prstGeom>
          <a:solidFill>
            <a:srgbClr val="BFBFBF"/>
          </a:solidFill>
          <a:ln>
            <a:solidFill>
              <a:schemeClr val="lt1">
                <a:hueOff val="0"/>
                <a:satOff val="0"/>
                <a:lumOff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4" name="椭圆 183"/>
          <p:cNvSpPr/>
          <p:nvPr/>
        </p:nvSpPr>
        <p:spPr>
          <a:xfrm>
            <a:off x="7996662" y="2723671"/>
            <a:ext cx="521334" cy="521334"/>
          </a:xfrm>
          <a:prstGeom prst="ellipse">
            <a:avLst/>
          </a:prstGeom>
          <a:solidFill>
            <a:srgbClr val="BFBFBF"/>
          </a:solidFill>
          <a:ln>
            <a:solidFill>
              <a:schemeClr val="lt1">
                <a:hueOff val="0"/>
                <a:satOff val="0"/>
                <a:lumOff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5" name="椭圆 184"/>
          <p:cNvSpPr/>
          <p:nvPr/>
        </p:nvSpPr>
        <p:spPr>
          <a:xfrm>
            <a:off x="5933686" y="2311076"/>
            <a:ext cx="455962" cy="455962"/>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6" name="椭圆 185"/>
          <p:cNvSpPr/>
          <p:nvPr/>
        </p:nvSpPr>
        <p:spPr>
          <a:xfrm>
            <a:off x="5309217" y="2210715"/>
            <a:ext cx="355602" cy="355602"/>
          </a:xfrm>
          <a:prstGeom prst="ellipse">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8" name="椭圆 187"/>
          <p:cNvSpPr/>
          <p:nvPr/>
        </p:nvSpPr>
        <p:spPr>
          <a:xfrm>
            <a:off x="6666706" y="1494233"/>
            <a:ext cx="431990" cy="4319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189" name="椭圆 188"/>
          <p:cNvSpPr/>
          <p:nvPr/>
        </p:nvSpPr>
        <p:spPr>
          <a:xfrm>
            <a:off x="4481067" y="4449307"/>
            <a:ext cx="334566" cy="33456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0" b="0" i="0" u="none" strike="noStrike" kern="1200" cap="none" spc="0" normalizeH="0" baseline="0" noProof="0">
              <a:ln>
                <a:noFill/>
              </a:ln>
              <a:solidFill>
                <a:prstClr val="white"/>
              </a:solidFill>
              <a:effectLst/>
              <a:uLnTx/>
              <a:uFillTx/>
              <a:latin typeface="24 LED" panose="020B0603050302020204" pitchFamily="34" charset="0"/>
              <a:ea typeface="微软雅黑"/>
              <a:cs typeface="+mn-cs"/>
            </a:endParaRPr>
          </a:p>
        </p:txBody>
      </p:sp>
      <p:sp>
        <p:nvSpPr>
          <p:cNvPr id="4" name="文本框 3">
            <a:extLst>
              <a:ext uri="{FF2B5EF4-FFF2-40B4-BE49-F238E27FC236}">
                <a16:creationId xmlns:a16="http://schemas.microsoft.com/office/drawing/2014/main" id="{4AD1B996-4521-C222-00C4-C0EAC2FEEFDD}"/>
              </a:ext>
            </a:extLst>
          </p:cNvPr>
          <p:cNvSpPr txBox="1"/>
          <p:nvPr/>
        </p:nvSpPr>
        <p:spPr>
          <a:xfrm>
            <a:off x="4166385" y="400259"/>
            <a:ext cx="389774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Conclusion</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5" name="文本框 4">
            <a:extLst>
              <a:ext uri="{FF2B5EF4-FFF2-40B4-BE49-F238E27FC236}">
                <a16:creationId xmlns:a16="http://schemas.microsoft.com/office/drawing/2014/main" id="{D58ADFF7-6242-9565-3598-794A345DEBC3}"/>
              </a:ext>
            </a:extLst>
          </p:cNvPr>
          <p:cNvSpPr txBox="1"/>
          <p:nvPr/>
        </p:nvSpPr>
        <p:spPr>
          <a:xfrm>
            <a:off x="1341846" y="1183188"/>
            <a:ext cx="9422763" cy="4455835"/>
          </a:xfrm>
          <a:prstGeom prst="rect">
            <a:avLst/>
          </a:prstGeom>
          <a:noFill/>
        </p:spPr>
        <p:txBody>
          <a:bodyPr wrap="square" rtlCol="0">
            <a:spAutoFit/>
          </a:bodyPr>
          <a:lstStyle/>
          <a:p>
            <a:pPr>
              <a:lnSpc>
                <a:spcPct val="150000"/>
              </a:lnSpc>
              <a:defRPr/>
            </a:pPr>
            <a:r>
              <a:rPr lang="en-US" altLang="zh-CN" sz="2400"/>
              <a:t>This presentation discussed the key components of VR head-mounted displays (HMDs) and introduced key concepts related to them. Following that, I addressed the challenges in VR development and indicated possible research interests in VR.</a:t>
            </a:r>
          </a:p>
          <a:p>
            <a:pPr>
              <a:lnSpc>
                <a:spcPct val="150000"/>
              </a:lnSpc>
              <a:defRPr/>
            </a:pPr>
            <a:endParaRPr lang="en-US" altLang="zh-CN" sz="2400"/>
          </a:p>
          <a:p>
            <a:pPr>
              <a:lnSpc>
                <a:spcPct val="150000"/>
              </a:lnSpc>
              <a:defRPr/>
            </a:pPr>
            <a:r>
              <a:rPr lang="en-US" altLang="zh-CN" sz="2400"/>
              <a:t>The future of VR and XR holds incredible potential, but it also presents unique challenges. Thank you for your attention. I’m now open to any questions or discussions.</a:t>
            </a:r>
            <a:endParaRPr kumimoji="0" lang="zh-CN" altLang="en-US" sz="2400" b="0" i="0" u="none" strike="noStrike" kern="1200" cap="none" spc="0" normalizeH="0" baseline="0" noProof="0">
              <a:ln>
                <a:noFill/>
              </a:ln>
              <a:solidFill>
                <a:prstClr val="black"/>
              </a:solidFill>
              <a:effectLst/>
              <a:uLnTx/>
              <a:uFillTx/>
              <a:latin typeface="Arial"/>
              <a:ea typeface="微软雅黑"/>
              <a:cs typeface="+mn-cs"/>
            </a:endParaRPr>
          </a:p>
        </p:txBody>
      </p:sp>
    </p:spTree>
    <p:extLst>
      <p:ext uri="{BB962C8B-B14F-4D97-AF65-F5344CB8AC3E}">
        <p14:creationId xmlns:p14="http://schemas.microsoft.com/office/powerpoint/2010/main" val="39869087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2" name="直接连接符 1"/>
          <p:cNvCxnSpPr>
            <a:stCxn id="57" idx="1"/>
          </p:cNvCxnSpPr>
          <p:nvPr/>
        </p:nvCxnSpPr>
        <p:spPr>
          <a:xfrm flipH="1" flipV="1">
            <a:off x="8543130" y="3109994"/>
            <a:ext cx="38392" cy="680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flipV="1">
            <a:off x="11116131" y="299356"/>
            <a:ext cx="637852" cy="54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a:stCxn id="33" idx="5"/>
          </p:cNvCxnSpPr>
          <p:nvPr/>
        </p:nvCxnSpPr>
        <p:spPr>
          <a:xfrm>
            <a:off x="10601740" y="2701567"/>
            <a:ext cx="310223" cy="702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9571705" y="2652252"/>
            <a:ext cx="912555" cy="1060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9903314" y="2542640"/>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endCxn id="11" idx="0"/>
          </p:cNvCxnSpPr>
          <p:nvPr/>
        </p:nvCxnSpPr>
        <p:spPr>
          <a:xfrm flipH="1">
            <a:off x="8591527" y="2268794"/>
            <a:ext cx="476888" cy="6926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endCxn id="13" idx="7"/>
          </p:cNvCxnSpPr>
          <p:nvPr/>
        </p:nvCxnSpPr>
        <p:spPr>
          <a:xfrm flipH="1">
            <a:off x="9613588" y="2618225"/>
            <a:ext cx="292364" cy="1055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8572500" y="2574773"/>
            <a:ext cx="1376903" cy="530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610600" y="3048000"/>
            <a:ext cx="938784" cy="727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8501831" y="296140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793134" y="246195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9491699" y="3653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a:endCxn id="12" idx="1"/>
          </p:cNvCxnSpPr>
          <p:nvPr/>
        </p:nvCxnSpPr>
        <p:spPr>
          <a:xfrm>
            <a:off x="9083163" y="2298290"/>
            <a:ext cx="746588" cy="200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8996722" y="2232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a:endCxn id="13" idx="5"/>
          </p:cNvCxnSpPr>
          <p:nvPr/>
        </p:nvCxnSpPr>
        <p:spPr>
          <a:xfrm flipH="1">
            <a:off x="9613588" y="3419168"/>
            <a:ext cx="1283630" cy="355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10926195" y="3421143"/>
            <a:ext cx="767432" cy="661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11000453" y="2032819"/>
            <a:ext cx="235974" cy="1356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5" idx="7"/>
          </p:cNvCxnSpPr>
          <p:nvPr/>
        </p:nvCxnSpPr>
        <p:spPr>
          <a:xfrm flipV="1">
            <a:off x="9128797" y="1524002"/>
            <a:ext cx="929603" cy="7314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12" idx="0"/>
          </p:cNvCxnSpPr>
          <p:nvPr/>
        </p:nvCxnSpPr>
        <p:spPr>
          <a:xfrm flipV="1">
            <a:off x="9918152" y="1504950"/>
            <a:ext cx="140248" cy="9570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10028903" y="971550"/>
            <a:ext cx="296197" cy="608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0058400" y="1543050"/>
            <a:ext cx="484854" cy="10655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endCxn id="32" idx="3"/>
          </p:cNvCxnSpPr>
          <p:nvPr/>
        </p:nvCxnSpPr>
        <p:spPr>
          <a:xfrm flipV="1">
            <a:off x="10295603" y="380847"/>
            <a:ext cx="747099" cy="6085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32" idx="7"/>
          </p:cNvCxnSpPr>
          <p:nvPr/>
        </p:nvCxnSpPr>
        <p:spPr>
          <a:xfrm flipV="1">
            <a:off x="11169552" y="0"/>
            <a:ext cx="508098" cy="2539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30" idx="0"/>
          </p:cNvCxnSpPr>
          <p:nvPr/>
        </p:nvCxnSpPr>
        <p:spPr>
          <a:xfrm flipH="1" flipV="1">
            <a:off x="11087100" y="342900"/>
            <a:ext cx="34865" cy="7468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flipV="1">
            <a:off x="10363200" y="952500"/>
            <a:ext cx="800100" cy="190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33" idx="7"/>
          </p:cNvCxnSpPr>
          <p:nvPr/>
        </p:nvCxnSpPr>
        <p:spPr>
          <a:xfrm flipV="1">
            <a:off x="10601740" y="1085850"/>
            <a:ext cx="523460" cy="14888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0134600" y="1143000"/>
            <a:ext cx="95250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10006049" y="14815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11044597" y="1089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269384" y="87061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1016431" y="22772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0448619" y="254844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flipH="1" flipV="1">
            <a:off x="11742057" y="0"/>
            <a:ext cx="14514" cy="8418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30" idx="6"/>
          </p:cNvCxnSpPr>
          <p:nvPr/>
        </p:nvCxnSpPr>
        <p:spPr>
          <a:xfrm flipV="1">
            <a:off x="11199333" y="841829"/>
            <a:ext cx="554650" cy="3253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flipV="1">
            <a:off x="11753983" y="841829"/>
            <a:ext cx="438019" cy="3338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endCxn id="30" idx="6"/>
          </p:cNvCxnSpPr>
          <p:nvPr/>
        </p:nvCxnSpPr>
        <p:spPr>
          <a:xfrm flipH="1" flipV="1">
            <a:off x="11199333" y="1167160"/>
            <a:ext cx="992667" cy="3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endCxn id="30" idx="4"/>
          </p:cNvCxnSpPr>
          <p:nvPr/>
        </p:nvCxnSpPr>
        <p:spPr>
          <a:xfrm flipH="1" flipV="1">
            <a:off x="11121965" y="1244528"/>
            <a:ext cx="141121" cy="8019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11205029" y="1277258"/>
            <a:ext cx="986971" cy="7111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1219543" y="1988458"/>
            <a:ext cx="566057" cy="3773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11829144" y="1901371"/>
            <a:ext cx="362856" cy="4499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1814629" y="2365829"/>
            <a:ext cx="377371" cy="8563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11640457" y="2380343"/>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10972801" y="3077029"/>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1611429" y="3149600"/>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11292114" y="2061029"/>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60" idx="3"/>
            <a:endCxn id="33" idx="7"/>
          </p:cNvCxnSpPr>
          <p:nvPr/>
        </p:nvCxnSpPr>
        <p:spPr>
          <a:xfrm flipH="1">
            <a:off x="10601740" y="2047367"/>
            <a:ext cx="614743" cy="527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13" idx="3"/>
          </p:cNvCxnSpPr>
          <p:nvPr/>
        </p:nvCxnSpPr>
        <p:spPr>
          <a:xfrm flipH="1">
            <a:off x="8667750" y="3775106"/>
            <a:ext cx="844862" cy="1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58" idx="1"/>
          </p:cNvCxnSpPr>
          <p:nvPr/>
        </p:nvCxnSpPr>
        <p:spPr>
          <a:xfrm flipH="1" flipV="1">
            <a:off x="8610600" y="3790950"/>
            <a:ext cx="311261" cy="9754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endCxn id="13" idx="4"/>
          </p:cNvCxnSpPr>
          <p:nvPr/>
        </p:nvCxnSpPr>
        <p:spPr>
          <a:xfrm flipV="1">
            <a:off x="8991600" y="3796019"/>
            <a:ext cx="571500" cy="1080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a:endCxn id="13" idx="4"/>
          </p:cNvCxnSpPr>
          <p:nvPr/>
        </p:nvCxnSpPr>
        <p:spPr>
          <a:xfrm flipH="1" flipV="1">
            <a:off x="9563100" y="3796019"/>
            <a:ext cx="609600" cy="6235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10191750" y="3451534"/>
            <a:ext cx="742950" cy="9680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9029700" y="4419600"/>
            <a:ext cx="1143000" cy="40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61" idx="3"/>
          </p:cNvCxnSpPr>
          <p:nvPr/>
        </p:nvCxnSpPr>
        <p:spPr>
          <a:xfrm flipV="1">
            <a:off x="11089483" y="4133850"/>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0248900" y="4419600"/>
            <a:ext cx="895350" cy="2476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0972800" y="3600450"/>
            <a:ext cx="152400" cy="1047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椭圆 56"/>
          <p:cNvSpPr/>
          <p:nvPr/>
        </p:nvSpPr>
        <p:spPr>
          <a:xfrm>
            <a:off x="8544905" y="375372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8895590" y="4740103"/>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11774524" y="22816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1193822" y="19152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11066822" y="46203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11672924" y="4034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10121900" y="435123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1503947" y="30076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10860401" y="3340772"/>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6" name="直接连接符 65"/>
          <p:cNvCxnSpPr>
            <a:endCxn id="61" idx="4"/>
          </p:cNvCxnSpPr>
          <p:nvPr/>
        </p:nvCxnSpPr>
        <p:spPr>
          <a:xfrm flipV="1">
            <a:off x="10553700" y="4775128"/>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63" idx="4"/>
          </p:cNvCxnSpPr>
          <p:nvPr/>
        </p:nvCxnSpPr>
        <p:spPr>
          <a:xfrm flipH="1" flipV="1">
            <a:off x="10209149" y="4525736"/>
            <a:ext cx="325501" cy="8828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58" idx="6"/>
          </p:cNvCxnSpPr>
          <p:nvPr/>
        </p:nvCxnSpPr>
        <p:spPr>
          <a:xfrm>
            <a:off x="9074982" y="4829799"/>
            <a:ext cx="1478718" cy="578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58" idx="4"/>
          </p:cNvCxnSpPr>
          <p:nvPr/>
        </p:nvCxnSpPr>
        <p:spPr>
          <a:xfrm>
            <a:off x="8985286" y="4919495"/>
            <a:ext cx="806414" cy="9669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endCxn id="95" idx="7"/>
          </p:cNvCxnSpPr>
          <p:nvPr/>
        </p:nvCxnSpPr>
        <p:spPr>
          <a:xfrm flipH="1">
            <a:off x="9870763" y="5408613"/>
            <a:ext cx="682937" cy="4924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5"/>
          </p:cNvCxnSpPr>
          <p:nvPr/>
        </p:nvCxnSpPr>
        <p:spPr>
          <a:xfrm>
            <a:off x="11198897" y="4752467"/>
            <a:ext cx="231103" cy="1248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10648950" y="5408613"/>
            <a:ext cx="762000" cy="6302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61" idx="6"/>
          </p:cNvCxnSpPr>
          <p:nvPr/>
        </p:nvCxnSpPr>
        <p:spPr>
          <a:xfrm>
            <a:off x="11221558" y="4697760"/>
            <a:ext cx="970442" cy="2171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62" idx="5"/>
          </p:cNvCxnSpPr>
          <p:nvPr/>
        </p:nvCxnSpPr>
        <p:spPr>
          <a:xfrm>
            <a:off x="11794813" y="4156106"/>
            <a:ext cx="397187" cy="8159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64" idx="6"/>
          </p:cNvCxnSpPr>
          <p:nvPr/>
        </p:nvCxnSpPr>
        <p:spPr>
          <a:xfrm>
            <a:off x="11753983" y="3132664"/>
            <a:ext cx="438017" cy="2201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62" idx="7"/>
          </p:cNvCxnSpPr>
          <p:nvPr/>
        </p:nvCxnSpPr>
        <p:spPr>
          <a:xfrm flipV="1">
            <a:off x="11794813" y="3352802"/>
            <a:ext cx="397187" cy="7023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61" idx="6"/>
          </p:cNvCxnSpPr>
          <p:nvPr/>
        </p:nvCxnSpPr>
        <p:spPr>
          <a:xfrm>
            <a:off x="11221558" y="4697760"/>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11449050" y="5408613"/>
            <a:ext cx="342900" cy="573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11791950" y="4895850"/>
            <a:ext cx="400050" cy="5127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10591800" y="5408613"/>
            <a:ext cx="11430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9486900" y="5905500"/>
            <a:ext cx="323850" cy="952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a:stCxn id="58" idx="3"/>
          </p:cNvCxnSpPr>
          <p:nvPr/>
        </p:nvCxnSpPr>
        <p:spPr>
          <a:xfrm>
            <a:off x="8921861" y="4893224"/>
            <a:ext cx="545989" cy="19647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9525000" y="6457950"/>
            <a:ext cx="11239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flipV="1">
            <a:off x="9810750" y="5924550"/>
            <a:ext cx="838200" cy="514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10687050" y="6076950"/>
            <a:ext cx="723900" cy="35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11791950" y="5408613"/>
            <a:ext cx="13335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11468100" y="6115050"/>
            <a:ext cx="4000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10706100" y="6438900"/>
            <a:ext cx="1200150" cy="114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10668000" y="6534150"/>
            <a:ext cx="361950" cy="3238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V="1">
            <a:off x="11144250" y="6572250"/>
            <a:ext cx="742950" cy="285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11906250" y="6496050"/>
            <a:ext cx="285750" cy="361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V="1">
            <a:off x="11906250" y="5886450"/>
            <a:ext cx="285750" cy="609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3" name="椭圆 92"/>
          <p:cNvSpPr/>
          <p:nvPr/>
        </p:nvSpPr>
        <p:spPr>
          <a:xfrm>
            <a:off x="10581515" y="637885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422251" y="5283595"/>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9748874" y="588013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a:off x="11844374" y="6442112"/>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11294397" y="59032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9" name="直接连接符 98"/>
          <p:cNvCxnSpPr>
            <a:stCxn id="154" idx="1"/>
          </p:cNvCxnSpPr>
          <p:nvPr/>
        </p:nvCxnSpPr>
        <p:spPr>
          <a:xfrm flipV="1">
            <a:off x="3610477" y="3103518"/>
            <a:ext cx="38392" cy="680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V="1">
            <a:off x="438016" y="292880"/>
            <a:ext cx="637852" cy="54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130" idx="5"/>
          </p:cNvCxnSpPr>
          <p:nvPr/>
        </p:nvCxnSpPr>
        <p:spPr>
          <a:xfrm flipH="1">
            <a:off x="1280036" y="2695091"/>
            <a:ext cx="310223" cy="702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1707739" y="2645776"/>
            <a:ext cx="912555" cy="1060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1663494"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a:endCxn id="108" idx="0"/>
          </p:cNvCxnSpPr>
          <p:nvPr/>
        </p:nvCxnSpPr>
        <p:spPr>
          <a:xfrm>
            <a:off x="3123584" y="2262318"/>
            <a:ext cx="476888" cy="6926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endCxn id="110" idx="7"/>
          </p:cNvCxnSpPr>
          <p:nvPr/>
        </p:nvCxnSpPr>
        <p:spPr>
          <a:xfrm>
            <a:off x="2286047" y="2611749"/>
            <a:ext cx="292364" cy="1055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2242596" y="2568297"/>
            <a:ext cx="1376903" cy="530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2642615" y="3041524"/>
            <a:ext cx="938784" cy="727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8" name="椭圆 107"/>
          <p:cNvSpPr/>
          <p:nvPr/>
        </p:nvSpPr>
        <p:spPr>
          <a:xfrm flipH="1">
            <a:off x="3510776" y="2954925"/>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flipH="1">
            <a:off x="2148829"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H="1">
            <a:off x="2557498" y="3646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a:endCxn id="109" idx="1"/>
          </p:cNvCxnSpPr>
          <p:nvPr/>
        </p:nvCxnSpPr>
        <p:spPr>
          <a:xfrm flipH="1">
            <a:off x="2362248" y="2291814"/>
            <a:ext cx="746588" cy="200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flipH="1">
            <a:off x="3040541" y="22263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endCxn id="110" idx="5"/>
          </p:cNvCxnSpPr>
          <p:nvPr/>
        </p:nvCxnSpPr>
        <p:spPr>
          <a:xfrm>
            <a:off x="1294781" y="3412692"/>
            <a:ext cx="1283630" cy="355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V="1">
            <a:off x="498372" y="3414667"/>
            <a:ext cx="767432" cy="661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flipV="1">
            <a:off x="955572" y="2026343"/>
            <a:ext cx="235974" cy="1356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a:stCxn id="112" idx="7"/>
          </p:cNvCxnSpPr>
          <p:nvPr/>
        </p:nvCxnSpPr>
        <p:spPr>
          <a:xfrm flipH="1" flipV="1">
            <a:off x="2133599" y="1517526"/>
            <a:ext cx="929603" cy="7314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109" idx="0"/>
          </p:cNvCxnSpPr>
          <p:nvPr/>
        </p:nvCxnSpPr>
        <p:spPr>
          <a:xfrm flipH="1" flipV="1">
            <a:off x="2133599" y="1498474"/>
            <a:ext cx="140248" cy="9570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flipV="1">
            <a:off x="1866899" y="965074"/>
            <a:ext cx="296197" cy="608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V="1">
            <a:off x="1648745" y="1536574"/>
            <a:ext cx="484854" cy="10655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a:endCxn id="129" idx="3"/>
          </p:cNvCxnSpPr>
          <p:nvPr/>
        </p:nvCxnSpPr>
        <p:spPr>
          <a:xfrm flipH="1" flipV="1">
            <a:off x="1149297" y="374371"/>
            <a:ext cx="747099" cy="6085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a:stCxn id="129" idx="7"/>
          </p:cNvCxnSpPr>
          <p:nvPr/>
        </p:nvCxnSpPr>
        <p:spPr>
          <a:xfrm flipH="1" flipV="1">
            <a:off x="514349" y="-6476"/>
            <a:ext cx="508098" cy="2539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a:stCxn id="127" idx="0"/>
          </p:cNvCxnSpPr>
          <p:nvPr/>
        </p:nvCxnSpPr>
        <p:spPr>
          <a:xfrm flipV="1">
            <a:off x="1070034" y="336424"/>
            <a:ext cx="34865" cy="7468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28699" y="946024"/>
            <a:ext cx="800100" cy="190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30" idx="7"/>
          </p:cNvCxnSpPr>
          <p:nvPr/>
        </p:nvCxnSpPr>
        <p:spPr>
          <a:xfrm flipH="1" flipV="1">
            <a:off x="1066799" y="1079374"/>
            <a:ext cx="523460" cy="14888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flipV="1">
            <a:off x="1104899" y="1136524"/>
            <a:ext cx="95250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flipH="1">
            <a:off x="2043148" y="14750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flipH="1">
            <a:off x="992666" y="10833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flipH="1">
            <a:off x="1748118" y="864143"/>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flipH="1">
            <a:off x="996176" y="221250"/>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flipH="1">
            <a:off x="1563988" y="2541970"/>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flipV="1">
            <a:off x="435428" y="-6476"/>
            <a:ext cx="14514" cy="8418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27" idx="6"/>
          </p:cNvCxnSpPr>
          <p:nvPr/>
        </p:nvCxnSpPr>
        <p:spPr>
          <a:xfrm flipH="1" flipV="1">
            <a:off x="438016" y="835353"/>
            <a:ext cx="554650" cy="3253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V="1">
            <a:off x="-3" y="835353"/>
            <a:ext cx="438019" cy="3338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7" idx="6"/>
          </p:cNvCxnSpPr>
          <p:nvPr/>
        </p:nvCxnSpPr>
        <p:spPr>
          <a:xfrm flipV="1">
            <a:off x="-1" y="1160684"/>
            <a:ext cx="992667" cy="3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a:endCxn id="127" idx="4"/>
          </p:cNvCxnSpPr>
          <p:nvPr/>
        </p:nvCxnSpPr>
        <p:spPr>
          <a:xfrm flipV="1">
            <a:off x="928913" y="1238052"/>
            <a:ext cx="141121" cy="8019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flipV="1">
            <a:off x="-1" y="1270782"/>
            <a:ext cx="986971" cy="7111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flipH="1">
            <a:off x="406399" y="1981982"/>
            <a:ext cx="566057" cy="3773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 y="1894895"/>
            <a:ext cx="362856" cy="4499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flipH="1">
            <a:off x="-1" y="2359353"/>
            <a:ext cx="377371" cy="8563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62855"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624113" y="3070553"/>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flipH="1">
            <a:off x="420913"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flipH="1">
            <a:off x="6241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7" idx="3"/>
            <a:endCxn id="130" idx="7"/>
          </p:cNvCxnSpPr>
          <p:nvPr/>
        </p:nvCxnSpPr>
        <p:spPr>
          <a:xfrm>
            <a:off x="975516" y="2040891"/>
            <a:ext cx="614743" cy="527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10" idx="3"/>
          </p:cNvCxnSpPr>
          <p:nvPr/>
        </p:nvCxnSpPr>
        <p:spPr>
          <a:xfrm>
            <a:off x="2679387" y="3768630"/>
            <a:ext cx="844862" cy="1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5" idx="1"/>
          </p:cNvCxnSpPr>
          <p:nvPr/>
        </p:nvCxnSpPr>
        <p:spPr>
          <a:xfrm flipV="1">
            <a:off x="3270138" y="3784474"/>
            <a:ext cx="311261" cy="9754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endCxn id="110" idx="4"/>
          </p:cNvCxnSpPr>
          <p:nvPr/>
        </p:nvCxnSpPr>
        <p:spPr>
          <a:xfrm flipH="1" flipV="1">
            <a:off x="2628899" y="3789543"/>
            <a:ext cx="571500" cy="1080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endCxn id="110" idx="4"/>
          </p:cNvCxnSpPr>
          <p:nvPr/>
        </p:nvCxnSpPr>
        <p:spPr>
          <a:xfrm flipV="1">
            <a:off x="2019299" y="3789543"/>
            <a:ext cx="609600" cy="6235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flipH="1" flipV="1">
            <a:off x="1257299" y="3445058"/>
            <a:ext cx="742950" cy="9680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2019299" y="4413124"/>
            <a:ext cx="1143000" cy="40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a:stCxn id="158" idx="3"/>
          </p:cNvCxnSpPr>
          <p:nvPr/>
        </p:nvCxnSpPr>
        <p:spPr>
          <a:xfrm flipH="1" flipV="1">
            <a:off x="457199"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47749" y="4413124"/>
            <a:ext cx="895350" cy="2476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flipH="1">
            <a:off x="1066799" y="3593974"/>
            <a:ext cx="152400" cy="1047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4" name="椭圆 153"/>
          <p:cNvSpPr/>
          <p:nvPr/>
        </p:nvSpPr>
        <p:spPr>
          <a:xfrm flipH="1">
            <a:off x="3397058" y="3747251"/>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3117017" y="473362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a:off x="274673"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flipH="1">
            <a:off x="843441"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flipH="1">
            <a:off x="970441"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p:cNvSpPr/>
          <p:nvPr/>
        </p:nvSpPr>
        <p:spPr>
          <a:xfrm flipH="1">
            <a:off x="376273"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flipH="1">
            <a:off x="1895602" y="4344763"/>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flipH="1">
            <a:off x="438016" y="300117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flipH="1">
            <a:off x="1081562" y="3334296"/>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3" name="直接连接符 162"/>
          <p:cNvCxnSpPr>
            <a:endCxn id="158" idx="4"/>
          </p:cNvCxnSpPr>
          <p:nvPr/>
        </p:nvCxnSpPr>
        <p:spPr>
          <a:xfrm flipH="1" flipV="1">
            <a:off x="1047809"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60" idx="4"/>
          </p:cNvCxnSpPr>
          <p:nvPr/>
        </p:nvCxnSpPr>
        <p:spPr>
          <a:xfrm flipV="1">
            <a:off x="1657349" y="4519260"/>
            <a:ext cx="325501" cy="8828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a:stCxn id="155" idx="6"/>
          </p:cNvCxnSpPr>
          <p:nvPr/>
        </p:nvCxnSpPr>
        <p:spPr>
          <a:xfrm flipH="1">
            <a:off x="1638299" y="4823323"/>
            <a:ext cx="1478718" cy="578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155" idx="4"/>
          </p:cNvCxnSpPr>
          <p:nvPr/>
        </p:nvCxnSpPr>
        <p:spPr>
          <a:xfrm flipH="1">
            <a:off x="2400299" y="4913019"/>
            <a:ext cx="806414" cy="9669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a:endCxn id="192" idx="7"/>
          </p:cNvCxnSpPr>
          <p:nvPr/>
        </p:nvCxnSpPr>
        <p:spPr>
          <a:xfrm>
            <a:off x="1638299" y="5402137"/>
            <a:ext cx="682937" cy="4924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stCxn id="158" idx="5"/>
          </p:cNvCxnSpPr>
          <p:nvPr/>
        </p:nvCxnSpPr>
        <p:spPr>
          <a:xfrm flipH="1">
            <a:off x="761999" y="4745991"/>
            <a:ext cx="231103" cy="1248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p:nvPr/>
        </p:nvCxnSpPr>
        <p:spPr>
          <a:xfrm flipH="1">
            <a:off x="781049" y="5402137"/>
            <a:ext cx="762000" cy="6302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a:stCxn id="158" idx="6"/>
          </p:cNvCxnSpPr>
          <p:nvPr/>
        </p:nvCxnSpPr>
        <p:spPr>
          <a:xfrm flipH="1">
            <a:off x="-1" y="4691284"/>
            <a:ext cx="970442" cy="2171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直接连接符 170"/>
          <p:cNvCxnSpPr>
            <a:stCxn id="159" idx="5"/>
          </p:cNvCxnSpPr>
          <p:nvPr/>
        </p:nvCxnSpPr>
        <p:spPr>
          <a:xfrm flipH="1">
            <a:off x="-1" y="4149630"/>
            <a:ext cx="397187" cy="8159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直接连接符 171"/>
          <p:cNvCxnSpPr>
            <a:stCxn id="161" idx="6"/>
          </p:cNvCxnSpPr>
          <p:nvPr/>
        </p:nvCxnSpPr>
        <p:spPr>
          <a:xfrm flipH="1">
            <a:off x="-1" y="3126188"/>
            <a:ext cx="438017" cy="2201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stCxn id="159" idx="7"/>
          </p:cNvCxnSpPr>
          <p:nvPr/>
        </p:nvCxnSpPr>
        <p:spPr>
          <a:xfrm flipH="1" flipV="1">
            <a:off x="-1" y="3346326"/>
            <a:ext cx="397187" cy="7023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58" idx="6"/>
          </p:cNvCxnSpPr>
          <p:nvPr/>
        </p:nvCxnSpPr>
        <p:spPr>
          <a:xfrm flipH="1">
            <a:off x="400049"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flipH="1" flipV="1">
            <a:off x="400049" y="5402137"/>
            <a:ext cx="342900" cy="573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flipH="1" flipV="1">
            <a:off x="-1" y="4889374"/>
            <a:ext cx="400050" cy="5127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flipH="1">
            <a:off x="1485899" y="5402137"/>
            <a:ext cx="11430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a:off x="2381249" y="5899024"/>
            <a:ext cx="323850" cy="952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a:stCxn id="155" idx="3"/>
          </p:cNvCxnSpPr>
          <p:nvPr/>
        </p:nvCxnSpPr>
        <p:spPr>
          <a:xfrm flipH="1">
            <a:off x="2724149" y="4886748"/>
            <a:ext cx="545989" cy="19647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1543049" y="6451474"/>
            <a:ext cx="11239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flipV="1">
            <a:off x="1543049" y="5918074"/>
            <a:ext cx="838200" cy="514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781049" y="6070474"/>
            <a:ext cx="723900" cy="35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flipH="1">
            <a:off x="266699" y="5402137"/>
            <a:ext cx="13335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flipH="1">
            <a:off x="323849" y="6108574"/>
            <a:ext cx="4000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flipH="1">
            <a:off x="285749" y="6432424"/>
            <a:ext cx="1200150" cy="114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flipH="1">
            <a:off x="1162049" y="6527674"/>
            <a:ext cx="361950" cy="3238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flipH="1" flipV="1">
            <a:off x="304799" y="6565774"/>
            <a:ext cx="742950" cy="285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flipH="1">
            <a:off x="-1" y="6489574"/>
            <a:ext cx="285750" cy="361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flipH="1" flipV="1">
            <a:off x="-1" y="5879974"/>
            <a:ext cx="285750" cy="609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0" name="椭圆 189"/>
          <p:cNvSpPr/>
          <p:nvPr/>
        </p:nvSpPr>
        <p:spPr>
          <a:xfrm flipH="1">
            <a:off x="1431092" y="637238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p:cNvSpPr/>
          <p:nvPr/>
        </p:nvSpPr>
        <p:spPr>
          <a:xfrm flipH="1">
            <a:off x="1519712" y="5277119"/>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p:nvPr/>
        </p:nvSpPr>
        <p:spPr>
          <a:xfrm flipH="1">
            <a:off x="2300323" y="587366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flipH="1">
            <a:off x="204823" y="643563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flipH="1">
            <a:off x="647566" y="589677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文本框 194"/>
          <p:cNvSpPr txBox="1"/>
          <p:nvPr/>
        </p:nvSpPr>
        <p:spPr>
          <a:xfrm>
            <a:off x="4196593" y="2848325"/>
            <a:ext cx="3933022" cy="1200329"/>
          </a:xfrm>
          <a:prstGeom prst="rect">
            <a:avLst/>
          </a:prstGeom>
          <a:noFill/>
        </p:spPr>
        <p:txBody>
          <a:bodyPr wrap="square" rtlCol="0">
            <a:spAutoFit/>
          </a:bodyPr>
          <a:lstStyle/>
          <a:p>
            <a:r>
              <a:rPr lang="en-US" altLang="zh-CN" sz="7200"/>
              <a:t>THANKS</a:t>
            </a:r>
          </a:p>
        </p:txBody>
      </p:sp>
    </p:spTree>
    <p:extLst>
      <p:ext uri="{BB962C8B-B14F-4D97-AF65-F5344CB8AC3E}">
        <p14:creationId xmlns:p14="http://schemas.microsoft.com/office/powerpoint/2010/main" val="1790460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a:latin typeface="24 LED" panose="020B0603050302020204" pitchFamily="34" charset="0"/>
              </a:rPr>
              <a:t>1</a:t>
            </a:r>
            <a:endParaRPr lang="zh-CN" altLang="en-US" sz="12000">
              <a:latin typeface="24 LED" panose="020B0603050302020204" pitchFamily="34" charset="0"/>
            </a:endParaRPr>
          </a:p>
        </p:txBody>
      </p:sp>
    </p:spTree>
    <p:extLst>
      <p:ext uri="{BB962C8B-B14F-4D97-AF65-F5344CB8AC3E}">
        <p14:creationId xmlns:p14="http://schemas.microsoft.com/office/powerpoint/2010/main" val="3886826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00" name="直接连接符 99"/>
          <p:cNvCxnSpPr>
            <a:stCxn id="224" idx="7"/>
            <a:endCxn id="165" idx="1"/>
          </p:cNvCxnSpPr>
          <p:nvPr/>
        </p:nvCxnSpPr>
        <p:spPr>
          <a:xfrm>
            <a:off x="1106967" y="2515324"/>
            <a:ext cx="1654357" cy="410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cxnSpLocks/>
            <a:endCxn id="223"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endCxn id="155"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cxnSpLocks/>
            <a:endCxn id="126"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cxnSpLocks/>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125" idx="4"/>
            <a:endCxn id="154"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a:stCxn id="125" idx="3"/>
            <a:endCxn id="126"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55"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5" idx="0"/>
            <a:endCxn id="133" idx="3"/>
          </p:cNvCxnSpPr>
          <p:nvPr/>
        </p:nvCxnSpPr>
        <p:spPr>
          <a:xfrm flipH="1" flipV="1">
            <a:off x="7839239" y="1505772"/>
            <a:ext cx="530611" cy="9497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cxnSpLocks/>
            <a:endCxn id="151"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219" idx="2"/>
            <a:endCxn id="133" idx="7"/>
          </p:cNvCxnSpPr>
          <p:nvPr/>
        </p:nvCxnSpPr>
        <p:spPr>
          <a:xfrm flipV="1">
            <a:off x="6767614" y="1382383"/>
            <a:ext cx="948236" cy="1256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cxnSpLocks/>
            <a:endCxn id="133" idx="4"/>
          </p:cNvCxnSpPr>
          <p:nvPr/>
        </p:nvCxnSpPr>
        <p:spPr>
          <a:xfrm flipV="1">
            <a:off x="7749687" y="1531326"/>
            <a:ext cx="27857" cy="10106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7690296" y="135682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219" idx="4"/>
          </p:cNvCxnSpPr>
          <p:nvPr/>
        </p:nvCxnSpPr>
        <p:spPr>
          <a:xfrm flipH="1">
            <a:off x="6502403" y="1615224"/>
            <a:ext cx="158004" cy="7441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a:endCxn id="155"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cxnSpLocks/>
            <a:stCxn id="219" idx="3"/>
          </p:cNvCxnSpPr>
          <p:nvPr/>
        </p:nvCxnSpPr>
        <p:spPr>
          <a:xfrm>
            <a:off x="6736214" y="1583824"/>
            <a:ext cx="950048" cy="9844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26" idx="2"/>
            <a:endCxn id="149" idx="6"/>
          </p:cNvCxnSpPr>
          <p:nvPr/>
        </p:nvCxnSpPr>
        <p:spPr>
          <a:xfrm>
            <a:off x="9916317" y="3343266"/>
            <a:ext cx="1493679" cy="1189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cxnSpLocks/>
            <a:endCxn id="126"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cxnSpLocks/>
            <a:endCxn id="126"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4" idx="2"/>
            <a:endCxn id="126"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4" idx="6"/>
            <a:endCxn id="155"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4"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2"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4"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flipH="1">
            <a:off x="11409996" y="333717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a:cxnSpLocks/>
            <a:stCxn id="152" idx="6"/>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cxnSpLocks/>
            <a:stCxn id="153" idx="5"/>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207"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cxnSpLocks/>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cxnSpLocks/>
            <a:endCxn id="149" idx="4"/>
          </p:cNvCxnSpPr>
          <p:nvPr/>
        </p:nvCxnSpPr>
        <p:spPr>
          <a:xfrm flipV="1">
            <a:off x="10776717" y="3587213"/>
            <a:ext cx="758297" cy="6155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cxnSpLocks/>
            <a:endCxn id="165"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432151" y="319282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7" name="直接连接符 166"/>
          <p:cNvCxnSpPr>
            <a:stCxn id="165" idx="2"/>
            <a:endCxn id="166" idx="5"/>
          </p:cNvCxnSpPr>
          <p:nvPr/>
        </p:nvCxnSpPr>
        <p:spPr>
          <a:xfrm flipH="1">
            <a:off x="1554040" y="3014471"/>
            <a:ext cx="1170667" cy="3002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08"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5" idx="0"/>
            <a:endCxn id="170"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203" idx="2"/>
            <a:endCxn id="170"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endCxn id="219" idx="5"/>
          </p:cNvCxnSpPr>
          <p:nvPr/>
        </p:nvCxnSpPr>
        <p:spPr>
          <a:xfrm flipV="1">
            <a:off x="5029427" y="1583824"/>
            <a:ext cx="1555174" cy="3981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endCxn id="202"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202"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cxnSpLocks/>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cxnSpLocks/>
            <a:stCxn id="203" idx="3"/>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cxnSpLocks/>
            <a:endCxn id="166" idx="4"/>
          </p:cNvCxnSpPr>
          <p:nvPr/>
        </p:nvCxnSpPr>
        <p:spPr>
          <a:xfrm flipH="1" flipV="1">
            <a:off x="1503552" y="3335623"/>
            <a:ext cx="1216436" cy="1487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206" idx="1"/>
            <a:endCxn id="166" idx="4"/>
          </p:cNvCxnSpPr>
          <p:nvPr/>
        </p:nvCxnSpPr>
        <p:spPr>
          <a:xfrm flipH="1" flipV="1">
            <a:off x="1503552" y="3335623"/>
            <a:ext cx="1721547" cy="2615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206" idx="7"/>
            <a:endCxn id="208"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206"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204"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06"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8"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a:endCxn id="204"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5" idx="4"/>
            <a:endCxn id="206"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cxnSpLocks/>
            <a:endCxn id="204"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cxnSpLocks/>
            <a:stCxn id="204" idx="6"/>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cxnSpLocks/>
            <a:stCxn id="205" idx="5"/>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6" name="椭圆 215"/>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p:nvPr/>
        </p:nvSpPr>
        <p:spPr>
          <a:xfrm flipH="1">
            <a:off x="6553201" y="140081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02" idx="5"/>
            <a:endCxn id="151"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3" name="椭圆 222"/>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958024" y="248977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267945" y="347334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p:cNvCxnSpPr>
            <a:stCxn id="225" idx="0"/>
            <a:endCxn id="224" idx="3"/>
          </p:cNvCxnSpPr>
          <p:nvPr/>
        </p:nvCxnSpPr>
        <p:spPr>
          <a:xfrm flipV="1">
            <a:off x="392963" y="2638713"/>
            <a:ext cx="590615" cy="834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cxnSpLocks/>
            <a:stCxn id="225" idx="5"/>
          </p:cNvCxnSpPr>
          <p:nvPr/>
        </p:nvCxnSpPr>
        <p:spPr>
          <a:xfrm>
            <a:off x="481364" y="3686766"/>
            <a:ext cx="2238624" cy="1136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6" name="文本框 255"/>
          <p:cNvSpPr txBox="1"/>
          <p:nvPr/>
        </p:nvSpPr>
        <p:spPr>
          <a:xfrm>
            <a:off x="4166385" y="400259"/>
            <a:ext cx="3897747" cy="707886"/>
          </a:xfrm>
          <a:prstGeom prst="rect">
            <a:avLst/>
          </a:prstGeom>
          <a:noFill/>
        </p:spPr>
        <p:txBody>
          <a:bodyPr wrap="square" rtlCol="0">
            <a:spAutoFit/>
          </a:bodyPr>
          <a:lstStyle/>
          <a:p>
            <a:pPr algn="ctr"/>
            <a:r>
              <a:rPr lang="en-US" altLang="zh-CN" sz="4000"/>
              <a:t>Introduction</a:t>
            </a:r>
            <a:endParaRPr lang="zh-CN" altLang="en-US" sz="4000"/>
          </a:p>
        </p:txBody>
      </p:sp>
      <p:sp>
        <p:nvSpPr>
          <p:cNvPr id="2" name="AutoShape 2">
            <a:extLst>
              <a:ext uri="{FF2B5EF4-FFF2-40B4-BE49-F238E27FC236}">
                <a16:creationId xmlns:a16="http://schemas.microsoft.com/office/drawing/2014/main" id="{10611B7D-1407-3308-A5C6-AE5EC6882D8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文本框 2">
            <a:extLst>
              <a:ext uri="{FF2B5EF4-FFF2-40B4-BE49-F238E27FC236}">
                <a16:creationId xmlns:a16="http://schemas.microsoft.com/office/drawing/2014/main" id="{AACBE35B-E6A0-E1AD-052A-FA28A6A30E38}"/>
              </a:ext>
            </a:extLst>
          </p:cNvPr>
          <p:cNvSpPr txBox="1"/>
          <p:nvPr/>
        </p:nvSpPr>
        <p:spPr>
          <a:xfrm>
            <a:off x="267945" y="6438507"/>
            <a:ext cx="11299055" cy="369332"/>
          </a:xfrm>
          <a:prstGeom prst="rect">
            <a:avLst/>
          </a:prstGeom>
          <a:noFill/>
        </p:spPr>
        <p:txBody>
          <a:bodyPr wrap="none" rtlCol="0">
            <a:spAutoFit/>
          </a:bodyPr>
          <a:lstStyle/>
          <a:p>
            <a:r>
              <a:rPr lang="en-US" altLang="zh-CN"/>
              <a:t>[1] A Comparison of Immersive Realities and Interaction Methods: Cultural Learning in Virtual Heritage, 2019 </a:t>
            </a:r>
            <a:endParaRPr lang="zh-CN" altLang="en-US"/>
          </a:p>
        </p:txBody>
      </p:sp>
      <p:pic>
        <p:nvPicPr>
          <p:cNvPr id="7" name="图片 6">
            <a:extLst>
              <a:ext uri="{FF2B5EF4-FFF2-40B4-BE49-F238E27FC236}">
                <a16:creationId xmlns:a16="http://schemas.microsoft.com/office/drawing/2014/main" id="{21A0DFFB-2704-C002-89D3-07A0384D7CF0}"/>
              </a:ext>
            </a:extLst>
          </p:cNvPr>
          <p:cNvPicPr>
            <a:picLocks noChangeAspect="1"/>
          </p:cNvPicPr>
          <p:nvPr/>
        </p:nvPicPr>
        <p:blipFill>
          <a:blip r:embed="rId3"/>
          <a:stretch>
            <a:fillRect/>
          </a:stretch>
        </p:blipFill>
        <p:spPr>
          <a:xfrm>
            <a:off x="1200907" y="2136718"/>
            <a:ext cx="4070786" cy="3017996"/>
          </a:xfrm>
          <a:prstGeom prst="rect">
            <a:avLst/>
          </a:prstGeom>
        </p:spPr>
      </p:pic>
      <p:pic>
        <p:nvPicPr>
          <p:cNvPr id="11" name="图片 10">
            <a:extLst>
              <a:ext uri="{FF2B5EF4-FFF2-40B4-BE49-F238E27FC236}">
                <a16:creationId xmlns:a16="http://schemas.microsoft.com/office/drawing/2014/main" id="{99F929CB-C069-9B35-E134-13802E07C8BE}"/>
              </a:ext>
            </a:extLst>
          </p:cNvPr>
          <p:cNvPicPr>
            <a:picLocks noChangeAspect="1"/>
          </p:cNvPicPr>
          <p:nvPr/>
        </p:nvPicPr>
        <p:blipFill>
          <a:blip r:embed="rId4"/>
          <a:stretch>
            <a:fillRect/>
          </a:stretch>
        </p:blipFill>
        <p:spPr>
          <a:xfrm>
            <a:off x="6474029" y="2272942"/>
            <a:ext cx="4837687" cy="2721199"/>
          </a:xfrm>
          <a:prstGeom prst="rect">
            <a:avLst/>
          </a:prstGeom>
        </p:spPr>
      </p:pic>
      <p:sp>
        <p:nvSpPr>
          <p:cNvPr id="12" name="文本框 11">
            <a:extLst>
              <a:ext uri="{FF2B5EF4-FFF2-40B4-BE49-F238E27FC236}">
                <a16:creationId xmlns:a16="http://schemas.microsoft.com/office/drawing/2014/main" id="{1B05C7D6-D708-43BB-52AB-87C544C5349E}"/>
              </a:ext>
            </a:extLst>
          </p:cNvPr>
          <p:cNvSpPr txBox="1"/>
          <p:nvPr/>
        </p:nvSpPr>
        <p:spPr>
          <a:xfrm>
            <a:off x="1340861" y="1247620"/>
            <a:ext cx="9370008" cy="523220"/>
          </a:xfrm>
          <a:prstGeom prst="rect">
            <a:avLst/>
          </a:prstGeom>
          <a:noFill/>
        </p:spPr>
        <p:txBody>
          <a:bodyPr wrap="square" rtlCol="0">
            <a:spAutoFit/>
          </a:bodyPr>
          <a:lstStyle/>
          <a:p>
            <a:r>
              <a:rPr lang="en-US" altLang="zh-CN" sz="2800"/>
              <a:t>There are many types of XR devices[1].</a:t>
            </a:r>
            <a:endParaRPr lang="zh-CN" altLang="en-US" sz="2800"/>
          </a:p>
        </p:txBody>
      </p:sp>
      <p:sp>
        <p:nvSpPr>
          <p:cNvPr id="13" name="文本框 12">
            <a:extLst>
              <a:ext uri="{FF2B5EF4-FFF2-40B4-BE49-F238E27FC236}">
                <a16:creationId xmlns:a16="http://schemas.microsoft.com/office/drawing/2014/main" id="{1D89B756-6F8E-9776-A3F4-ED030A422A0A}"/>
              </a:ext>
            </a:extLst>
          </p:cNvPr>
          <p:cNvSpPr txBox="1"/>
          <p:nvPr/>
        </p:nvSpPr>
        <p:spPr>
          <a:xfrm>
            <a:off x="1384803" y="5322435"/>
            <a:ext cx="3718799" cy="400110"/>
          </a:xfrm>
          <a:prstGeom prst="rect">
            <a:avLst/>
          </a:prstGeom>
          <a:noFill/>
        </p:spPr>
        <p:txBody>
          <a:bodyPr wrap="square" rtlCol="0">
            <a:spAutoFit/>
          </a:bodyPr>
          <a:lstStyle/>
          <a:p>
            <a:r>
              <a:rPr lang="en-US" altLang="zh-CN" sz="2000"/>
              <a:t>Head-Mounted-Display (HMD)</a:t>
            </a:r>
            <a:endParaRPr lang="zh-CN" altLang="en-US" sz="2000"/>
          </a:p>
        </p:txBody>
      </p:sp>
      <p:sp>
        <p:nvSpPr>
          <p:cNvPr id="14" name="文本框 13">
            <a:extLst>
              <a:ext uri="{FF2B5EF4-FFF2-40B4-BE49-F238E27FC236}">
                <a16:creationId xmlns:a16="http://schemas.microsoft.com/office/drawing/2014/main" id="{58A2EE80-2643-F3B2-C1A8-8C4CA81E3FDE}"/>
              </a:ext>
            </a:extLst>
          </p:cNvPr>
          <p:cNvSpPr txBox="1"/>
          <p:nvPr/>
        </p:nvSpPr>
        <p:spPr>
          <a:xfrm>
            <a:off x="6711130" y="5257479"/>
            <a:ext cx="3886195" cy="400110"/>
          </a:xfrm>
          <a:prstGeom prst="rect">
            <a:avLst/>
          </a:prstGeom>
          <a:noFill/>
        </p:spPr>
        <p:txBody>
          <a:bodyPr wrap="square" rtlCol="0">
            <a:spAutoFit/>
          </a:bodyPr>
          <a:lstStyle/>
          <a:p>
            <a:r>
              <a:rPr lang="en-US" altLang="zh-CN" sz="2000"/>
              <a:t>Spatial Augmented Reality (SAR)</a:t>
            </a:r>
            <a:endParaRPr lang="zh-CN" altLang="en-US" sz="2000"/>
          </a:p>
        </p:txBody>
      </p:sp>
    </p:spTree>
    <p:extLst>
      <p:ext uri="{BB962C8B-B14F-4D97-AF65-F5344CB8AC3E}">
        <p14:creationId xmlns:p14="http://schemas.microsoft.com/office/powerpoint/2010/main" val="323886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00" name="直接连接符 99"/>
          <p:cNvCxnSpPr>
            <a:stCxn id="224" idx="7"/>
            <a:endCxn id="165" idx="1"/>
          </p:cNvCxnSpPr>
          <p:nvPr/>
        </p:nvCxnSpPr>
        <p:spPr>
          <a:xfrm>
            <a:off x="1106967" y="2515324"/>
            <a:ext cx="1654357" cy="410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cxnSpLocks/>
            <a:endCxn id="223"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endCxn id="155"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cxnSpLocks/>
            <a:endCxn id="126"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cxnSpLocks/>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125" idx="4"/>
            <a:endCxn id="154"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a:stCxn id="125" idx="3"/>
            <a:endCxn id="126"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55"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5" idx="0"/>
            <a:endCxn id="133" idx="3"/>
          </p:cNvCxnSpPr>
          <p:nvPr/>
        </p:nvCxnSpPr>
        <p:spPr>
          <a:xfrm flipH="1" flipV="1">
            <a:off x="7839239" y="1505772"/>
            <a:ext cx="530611" cy="9497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cxnSpLocks/>
            <a:endCxn id="151"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219" idx="2"/>
            <a:endCxn id="133" idx="7"/>
          </p:cNvCxnSpPr>
          <p:nvPr/>
        </p:nvCxnSpPr>
        <p:spPr>
          <a:xfrm flipV="1">
            <a:off x="6767614" y="1382383"/>
            <a:ext cx="948236" cy="1256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cxnSpLocks/>
            <a:endCxn id="133" idx="4"/>
          </p:cNvCxnSpPr>
          <p:nvPr/>
        </p:nvCxnSpPr>
        <p:spPr>
          <a:xfrm flipV="1">
            <a:off x="7749687" y="1531326"/>
            <a:ext cx="27857" cy="10106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7690296" y="135682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219" idx="4"/>
          </p:cNvCxnSpPr>
          <p:nvPr/>
        </p:nvCxnSpPr>
        <p:spPr>
          <a:xfrm flipH="1">
            <a:off x="6502403" y="1615224"/>
            <a:ext cx="158004" cy="7441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a:endCxn id="155"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cxnSpLocks/>
            <a:stCxn id="219" idx="3"/>
          </p:cNvCxnSpPr>
          <p:nvPr/>
        </p:nvCxnSpPr>
        <p:spPr>
          <a:xfrm>
            <a:off x="6736214" y="1583824"/>
            <a:ext cx="950048" cy="9844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26" idx="2"/>
            <a:endCxn id="149" idx="6"/>
          </p:cNvCxnSpPr>
          <p:nvPr/>
        </p:nvCxnSpPr>
        <p:spPr>
          <a:xfrm>
            <a:off x="9916317" y="3343266"/>
            <a:ext cx="1493679" cy="1189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cxnSpLocks/>
            <a:endCxn id="126"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cxnSpLocks/>
            <a:endCxn id="126"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4" idx="2"/>
            <a:endCxn id="126"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4" idx="6"/>
            <a:endCxn id="155"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4"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2"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4"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flipH="1">
            <a:off x="11409996" y="333717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a:cxnSpLocks/>
            <a:stCxn id="152" idx="6"/>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cxnSpLocks/>
            <a:stCxn id="153" idx="5"/>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207"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cxnSpLocks/>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cxnSpLocks/>
            <a:endCxn id="149" idx="4"/>
          </p:cNvCxnSpPr>
          <p:nvPr/>
        </p:nvCxnSpPr>
        <p:spPr>
          <a:xfrm flipV="1">
            <a:off x="10776717" y="3587213"/>
            <a:ext cx="758297" cy="6155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cxnSpLocks/>
            <a:endCxn id="165"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432151" y="319282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7" name="直接连接符 166"/>
          <p:cNvCxnSpPr>
            <a:stCxn id="165" idx="2"/>
            <a:endCxn id="166" idx="5"/>
          </p:cNvCxnSpPr>
          <p:nvPr/>
        </p:nvCxnSpPr>
        <p:spPr>
          <a:xfrm flipH="1">
            <a:off x="1554040" y="3014471"/>
            <a:ext cx="1170667" cy="3002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08"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5" idx="0"/>
            <a:endCxn id="170"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203" idx="2"/>
            <a:endCxn id="170"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endCxn id="219" idx="5"/>
          </p:cNvCxnSpPr>
          <p:nvPr/>
        </p:nvCxnSpPr>
        <p:spPr>
          <a:xfrm flipV="1">
            <a:off x="5029427" y="1583824"/>
            <a:ext cx="1555174" cy="3981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endCxn id="202"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202"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cxnSpLocks/>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cxnSpLocks/>
            <a:stCxn id="203" idx="3"/>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cxnSpLocks/>
            <a:endCxn id="166" idx="4"/>
          </p:cNvCxnSpPr>
          <p:nvPr/>
        </p:nvCxnSpPr>
        <p:spPr>
          <a:xfrm flipH="1" flipV="1">
            <a:off x="1503552" y="3335623"/>
            <a:ext cx="1216436" cy="1487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206" idx="1"/>
            <a:endCxn id="166" idx="4"/>
          </p:cNvCxnSpPr>
          <p:nvPr/>
        </p:nvCxnSpPr>
        <p:spPr>
          <a:xfrm flipH="1" flipV="1">
            <a:off x="1503552" y="3335623"/>
            <a:ext cx="1721547" cy="2615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206" idx="7"/>
            <a:endCxn id="208"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206"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204"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06"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8"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a:endCxn id="204"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5" idx="4"/>
            <a:endCxn id="206"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cxnSpLocks/>
            <a:endCxn id="204"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cxnSpLocks/>
            <a:stCxn id="204" idx="6"/>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cxnSpLocks/>
            <a:stCxn id="205" idx="5"/>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6" name="椭圆 215"/>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p:nvPr/>
        </p:nvSpPr>
        <p:spPr>
          <a:xfrm flipH="1">
            <a:off x="6553201" y="140081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02" idx="5"/>
            <a:endCxn id="151"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3" name="椭圆 222"/>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958024" y="248977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267945" y="347334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p:cNvCxnSpPr>
            <a:stCxn id="225" idx="0"/>
            <a:endCxn id="224" idx="3"/>
          </p:cNvCxnSpPr>
          <p:nvPr/>
        </p:nvCxnSpPr>
        <p:spPr>
          <a:xfrm flipV="1">
            <a:off x="392963" y="2638713"/>
            <a:ext cx="590615" cy="834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cxnSpLocks/>
            <a:stCxn id="225" idx="5"/>
          </p:cNvCxnSpPr>
          <p:nvPr/>
        </p:nvCxnSpPr>
        <p:spPr>
          <a:xfrm>
            <a:off x="481364" y="3686766"/>
            <a:ext cx="2238624" cy="1136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6" name="文本框 255"/>
          <p:cNvSpPr txBox="1"/>
          <p:nvPr/>
        </p:nvSpPr>
        <p:spPr>
          <a:xfrm>
            <a:off x="4166385" y="400259"/>
            <a:ext cx="3897747" cy="707886"/>
          </a:xfrm>
          <a:prstGeom prst="rect">
            <a:avLst/>
          </a:prstGeom>
          <a:noFill/>
        </p:spPr>
        <p:txBody>
          <a:bodyPr wrap="square" rtlCol="0">
            <a:spAutoFit/>
          </a:bodyPr>
          <a:lstStyle/>
          <a:p>
            <a:pPr algn="ctr"/>
            <a:r>
              <a:rPr lang="en-US" altLang="zh-CN" sz="4000"/>
              <a:t>Introduction</a:t>
            </a:r>
            <a:endParaRPr lang="zh-CN" altLang="en-US" sz="4000"/>
          </a:p>
        </p:txBody>
      </p:sp>
      <p:sp>
        <p:nvSpPr>
          <p:cNvPr id="2" name="AutoShape 2">
            <a:extLst>
              <a:ext uri="{FF2B5EF4-FFF2-40B4-BE49-F238E27FC236}">
                <a16:creationId xmlns:a16="http://schemas.microsoft.com/office/drawing/2014/main" id="{10611B7D-1407-3308-A5C6-AE5EC6882D8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文本框 2">
            <a:extLst>
              <a:ext uri="{FF2B5EF4-FFF2-40B4-BE49-F238E27FC236}">
                <a16:creationId xmlns:a16="http://schemas.microsoft.com/office/drawing/2014/main" id="{AACBE35B-E6A0-E1AD-052A-FA28A6A30E38}"/>
              </a:ext>
            </a:extLst>
          </p:cNvPr>
          <p:cNvSpPr txBox="1"/>
          <p:nvPr/>
        </p:nvSpPr>
        <p:spPr>
          <a:xfrm>
            <a:off x="267945" y="6438507"/>
            <a:ext cx="11299055" cy="369332"/>
          </a:xfrm>
          <a:prstGeom prst="rect">
            <a:avLst/>
          </a:prstGeom>
          <a:noFill/>
        </p:spPr>
        <p:txBody>
          <a:bodyPr wrap="none" rtlCol="0">
            <a:spAutoFit/>
          </a:bodyPr>
          <a:lstStyle/>
          <a:p>
            <a:r>
              <a:rPr lang="en-US" altLang="zh-CN"/>
              <a:t>[1] A Comparison of Immersive Realities and Interaction Methods: Cultural Learning in Virtual Heritage, 2019 </a:t>
            </a:r>
            <a:endParaRPr lang="zh-CN" altLang="en-US"/>
          </a:p>
        </p:txBody>
      </p:sp>
      <p:sp>
        <p:nvSpPr>
          <p:cNvPr id="12" name="文本框 11">
            <a:extLst>
              <a:ext uri="{FF2B5EF4-FFF2-40B4-BE49-F238E27FC236}">
                <a16:creationId xmlns:a16="http://schemas.microsoft.com/office/drawing/2014/main" id="{1B05C7D6-D708-43BB-52AB-87C544C5349E}"/>
              </a:ext>
            </a:extLst>
          </p:cNvPr>
          <p:cNvSpPr txBox="1"/>
          <p:nvPr/>
        </p:nvSpPr>
        <p:spPr>
          <a:xfrm>
            <a:off x="1340861" y="1247620"/>
            <a:ext cx="9370008" cy="461665"/>
          </a:xfrm>
          <a:prstGeom prst="rect">
            <a:avLst/>
          </a:prstGeom>
          <a:noFill/>
        </p:spPr>
        <p:txBody>
          <a:bodyPr wrap="square" rtlCol="0">
            <a:spAutoFit/>
          </a:bodyPr>
          <a:lstStyle/>
          <a:p>
            <a:r>
              <a:rPr lang="en-US" altLang="zh-CN" sz="2400"/>
              <a:t>There are many types of XR devices[1].</a:t>
            </a:r>
            <a:endParaRPr lang="zh-CN" altLang="en-US" sz="2400"/>
          </a:p>
        </p:txBody>
      </p:sp>
      <p:sp>
        <p:nvSpPr>
          <p:cNvPr id="13" name="文本框 12">
            <a:extLst>
              <a:ext uri="{FF2B5EF4-FFF2-40B4-BE49-F238E27FC236}">
                <a16:creationId xmlns:a16="http://schemas.microsoft.com/office/drawing/2014/main" id="{1D89B756-6F8E-9776-A3F4-ED030A422A0A}"/>
              </a:ext>
            </a:extLst>
          </p:cNvPr>
          <p:cNvSpPr txBox="1"/>
          <p:nvPr/>
        </p:nvSpPr>
        <p:spPr>
          <a:xfrm>
            <a:off x="1807751" y="5340152"/>
            <a:ext cx="3365205" cy="400110"/>
          </a:xfrm>
          <a:prstGeom prst="rect">
            <a:avLst/>
          </a:prstGeom>
          <a:noFill/>
        </p:spPr>
        <p:txBody>
          <a:bodyPr wrap="square" rtlCol="0">
            <a:spAutoFit/>
          </a:bodyPr>
          <a:lstStyle/>
          <a:p>
            <a:r>
              <a:rPr lang="en-US" altLang="zh-CN" sz="2000"/>
              <a:t>Hand-Held-Devices (HHD)</a:t>
            </a:r>
            <a:endParaRPr lang="zh-CN" altLang="en-US" sz="2000"/>
          </a:p>
        </p:txBody>
      </p:sp>
      <p:sp>
        <p:nvSpPr>
          <p:cNvPr id="14" name="文本框 13">
            <a:extLst>
              <a:ext uri="{FF2B5EF4-FFF2-40B4-BE49-F238E27FC236}">
                <a16:creationId xmlns:a16="http://schemas.microsoft.com/office/drawing/2014/main" id="{58A2EE80-2643-F3B2-C1A8-8C4CA81E3FDE}"/>
              </a:ext>
            </a:extLst>
          </p:cNvPr>
          <p:cNvSpPr txBox="1"/>
          <p:nvPr/>
        </p:nvSpPr>
        <p:spPr>
          <a:xfrm>
            <a:off x="7436172" y="5229430"/>
            <a:ext cx="4098842" cy="400110"/>
          </a:xfrm>
          <a:prstGeom prst="rect">
            <a:avLst/>
          </a:prstGeom>
          <a:noFill/>
        </p:spPr>
        <p:txBody>
          <a:bodyPr wrap="square" rtlCol="0">
            <a:spAutoFit/>
          </a:bodyPr>
          <a:lstStyle/>
          <a:p>
            <a:r>
              <a:rPr lang="en-US" altLang="zh-CN" sz="2000"/>
              <a:t>desktop screen and projection</a:t>
            </a:r>
            <a:endParaRPr lang="zh-CN" altLang="en-US" sz="2000"/>
          </a:p>
        </p:txBody>
      </p:sp>
      <p:pic>
        <p:nvPicPr>
          <p:cNvPr id="2050" name="Picture 2" descr="Pokémon GO">
            <a:extLst>
              <a:ext uri="{FF2B5EF4-FFF2-40B4-BE49-F238E27FC236}">
                <a16:creationId xmlns:a16="http://schemas.microsoft.com/office/drawing/2014/main" id="{20E44AA3-5E08-4E22-348F-73F165EF32B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8436" y="1978747"/>
            <a:ext cx="4782158" cy="3183193"/>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E5260EC9-0D06-3E32-C480-354B5D23A96E}"/>
              </a:ext>
            </a:extLst>
          </p:cNvPr>
          <p:cNvPicPr>
            <a:picLocks noChangeAspect="1"/>
          </p:cNvPicPr>
          <p:nvPr/>
        </p:nvPicPr>
        <p:blipFill>
          <a:blip r:embed="rId4"/>
          <a:srcRect l="26167" t="9140" r="7635" b="-607"/>
          <a:stretch/>
        </p:blipFill>
        <p:spPr>
          <a:xfrm>
            <a:off x="7196887" y="2020079"/>
            <a:ext cx="3961438" cy="3078905"/>
          </a:xfrm>
          <a:prstGeom prst="rect">
            <a:avLst/>
          </a:prstGeom>
        </p:spPr>
      </p:pic>
    </p:spTree>
    <p:extLst>
      <p:ext uri="{BB962C8B-B14F-4D97-AF65-F5344CB8AC3E}">
        <p14:creationId xmlns:p14="http://schemas.microsoft.com/office/powerpoint/2010/main" val="967436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00" name="直接连接符 99"/>
          <p:cNvCxnSpPr>
            <a:stCxn id="224" idx="7"/>
            <a:endCxn id="165" idx="1"/>
          </p:cNvCxnSpPr>
          <p:nvPr/>
        </p:nvCxnSpPr>
        <p:spPr>
          <a:xfrm>
            <a:off x="1106967" y="2515324"/>
            <a:ext cx="1654357" cy="410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cxnSpLocks/>
            <a:endCxn id="223"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endCxn id="155"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cxnSpLocks/>
            <a:endCxn id="126"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cxnSpLocks/>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125" idx="4"/>
            <a:endCxn id="154"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a:stCxn id="125" idx="3"/>
            <a:endCxn id="126"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55"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5" idx="0"/>
            <a:endCxn id="133" idx="3"/>
          </p:cNvCxnSpPr>
          <p:nvPr/>
        </p:nvCxnSpPr>
        <p:spPr>
          <a:xfrm flipH="1" flipV="1">
            <a:off x="7839239" y="1505772"/>
            <a:ext cx="530611" cy="9497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cxnSpLocks/>
            <a:endCxn id="151"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219" idx="2"/>
            <a:endCxn id="133" idx="7"/>
          </p:cNvCxnSpPr>
          <p:nvPr/>
        </p:nvCxnSpPr>
        <p:spPr>
          <a:xfrm flipV="1">
            <a:off x="6767614" y="1382383"/>
            <a:ext cx="948236" cy="1256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cxnSpLocks/>
            <a:endCxn id="133" idx="4"/>
          </p:cNvCxnSpPr>
          <p:nvPr/>
        </p:nvCxnSpPr>
        <p:spPr>
          <a:xfrm flipV="1">
            <a:off x="7749687" y="1531326"/>
            <a:ext cx="27857" cy="10106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7690296" y="135682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219" idx="4"/>
          </p:cNvCxnSpPr>
          <p:nvPr/>
        </p:nvCxnSpPr>
        <p:spPr>
          <a:xfrm flipH="1">
            <a:off x="6502403" y="1615224"/>
            <a:ext cx="158004" cy="7441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a:endCxn id="155"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cxnSpLocks/>
            <a:stCxn id="219" idx="3"/>
          </p:cNvCxnSpPr>
          <p:nvPr/>
        </p:nvCxnSpPr>
        <p:spPr>
          <a:xfrm>
            <a:off x="6736214" y="1583824"/>
            <a:ext cx="950048" cy="9844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26" idx="2"/>
            <a:endCxn id="149" idx="6"/>
          </p:cNvCxnSpPr>
          <p:nvPr/>
        </p:nvCxnSpPr>
        <p:spPr>
          <a:xfrm>
            <a:off x="9916317" y="3343266"/>
            <a:ext cx="1493679" cy="1189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cxnSpLocks/>
            <a:endCxn id="126"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cxnSpLocks/>
            <a:endCxn id="126"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4" idx="2"/>
            <a:endCxn id="126"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4" idx="6"/>
            <a:endCxn id="155"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4"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2"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4"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flipH="1">
            <a:off x="11409996" y="333717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a:cxnSpLocks/>
            <a:stCxn id="152" idx="6"/>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cxnSpLocks/>
            <a:stCxn id="153" idx="5"/>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207"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cxnSpLocks/>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cxnSpLocks/>
            <a:endCxn id="149" idx="4"/>
          </p:cNvCxnSpPr>
          <p:nvPr/>
        </p:nvCxnSpPr>
        <p:spPr>
          <a:xfrm flipV="1">
            <a:off x="10776717" y="3587213"/>
            <a:ext cx="758297" cy="6155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cxnSpLocks/>
            <a:endCxn id="165"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432151" y="319282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7" name="直接连接符 166"/>
          <p:cNvCxnSpPr>
            <a:stCxn id="165" idx="2"/>
            <a:endCxn id="166" idx="5"/>
          </p:cNvCxnSpPr>
          <p:nvPr/>
        </p:nvCxnSpPr>
        <p:spPr>
          <a:xfrm flipH="1">
            <a:off x="1554040" y="3014471"/>
            <a:ext cx="1170667" cy="3002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08"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5" idx="0"/>
            <a:endCxn id="170"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203" idx="2"/>
            <a:endCxn id="170"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endCxn id="219" idx="5"/>
          </p:cNvCxnSpPr>
          <p:nvPr/>
        </p:nvCxnSpPr>
        <p:spPr>
          <a:xfrm flipV="1">
            <a:off x="5029427" y="1583824"/>
            <a:ext cx="1555174" cy="3981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endCxn id="202"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202"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cxnSpLocks/>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cxnSpLocks/>
            <a:stCxn id="203" idx="3"/>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cxnSpLocks/>
            <a:endCxn id="166" idx="4"/>
          </p:cNvCxnSpPr>
          <p:nvPr/>
        </p:nvCxnSpPr>
        <p:spPr>
          <a:xfrm flipH="1" flipV="1">
            <a:off x="1503552" y="3335623"/>
            <a:ext cx="1216436" cy="1487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206" idx="1"/>
            <a:endCxn id="166" idx="4"/>
          </p:cNvCxnSpPr>
          <p:nvPr/>
        </p:nvCxnSpPr>
        <p:spPr>
          <a:xfrm flipH="1" flipV="1">
            <a:off x="1503552" y="3335623"/>
            <a:ext cx="1721547" cy="2615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206" idx="7"/>
            <a:endCxn id="208"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206"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204"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06"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8"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a:endCxn id="204"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5" idx="4"/>
            <a:endCxn id="206"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cxnSpLocks/>
            <a:endCxn id="204"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cxnSpLocks/>
            <a:stCxn id="204" idx="6"/>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cxnSpLocks/>
            <a:stCxn id="205" idx="5"/>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6" name="椭圆 215"/>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p:nvPr/>
        </p:nvSpPr>
        <p:spPr>
          <a:xfrm flipH="1">
            <a:off x="6553201" y="140081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02" idx="5"/>
            <a:endCxn id="151"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3" name="椭圆 222"/>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958024" y="248977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267945" y="347334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p:cNvCxnSpPr>
            <a:stCxn id="225" idx="0"/>
            <a:endCxn id="224" idx="3"/>
          </p:cNvCxnSpPr>
          <p:nvPr/>
        </p:nvCxnSpPr>
        <p:spPr>
          <a:xfrm flipV="1">
            <a:off x="392963" y="2638713"/>
            <a:ext cx="590615" cy="834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cxnSpLocks/>
            <a:stCxn id="225" idx="5"/>
          </p:cNvCxnSpPr>
          <p:nvPr/>
        </p:nvCxnSpPr>
        <p:spPr>
          <a:xfrm>
            <a:off x="481364" y="3686766"/>
            <a:ext cx="2238624" cy="1136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6" name="文本框 255"/>
          <p:cNvSpPr txBox="1"/>
          <p:nvPr/>
        </p:nvSpPr>
        <p:spPr>
          <a:xfrm>
            <a:off x="4166385" y="400259"/>
            <a:ext cx="3897747" cy="707886"/>
          </a:xfrm>
          <a:prstGeom prst="rect">
            <a:avLst/>
          </a:prstGeom>
          <a:noFill/>
        </p:spPr>
        <p:txBody>
          <a:bodyPr wrap="square" rtlCol="0">
            <a:spAutoFit/>
          </a:bodyPr>
          <a:lstStyle/>
          <a:p>
            <a:pPr algn="ctr"/>
            <a:r>
              <a:rPr lang="en-US" altLang="zh-CN" sz="4000"/>
              <a:t>Introduction</a:t>
            </a:r>
            <a:endParaRPr lang="zh-CN" altLang="en-US" sz="4000"/>
          </a:p>
        </p:txBody>
      </p:sp>
      <p:sp>
        <p:nvSpPr>
          <p:cNvPr id="2" name="AutoShape 2">
            <a:extLst>
              <a:ext uri="{FF2B5EF4-FFF2-40B4-BE49-F238E27FC236}">
                <a16:creationId xmlns:a16="http://schemas.microsoft.com/office/drawing/2014/main" id="{10611B7D-1407-3308-A5C6-AE5EC6882D8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a:extLst>
              <a:ext uri="{FF2B5EF4-FFF2-40B4-BE49-F238E27FC236}">
                <a16:creationId xmlns:a16="http://schemas.microsoft.com/office/drawing/2014/main" id="{B8F37DDC-55C3-E68D-30A2-5E7018FD5D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3213" y="1183608"/>
            <a:ext cx="6011832" cy="4508874"/>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F28F20C7-5C57-1BE1-7BCC-53F60495FD70}"/>
              </a:ext>
            </a:extLst>
          </p:cNvPr>
          <p:cNvSpPr txBox="1"/>
          <p:nvPr/>
        </p:nvSpPr>
        <p:spPr>
          <a:xfrm>
            <a:off x="3374042" y="5867889"/>
            <a:ext cx="5419105" cy="400110"/>
          </a:xfrm>
          <a:prstGeom prst="rect">
            <a:avLst/>
          </a:prstGeom>
          <a:noFill/>
        </p:spPr>
        <p:txBody>
          <a:bodyPr wrap="square" rtlCol="0">
            <a:spAutoFit/>
          </a:bodyPr>
          <a:lstStyle/>
          <a:p>
            <a:r>
              <a:rPr lang="en-US" altLang="zh-CN" sz="2000"/>
              <a:t>Cave Automatic Virtual Environment (CAVE)</a:t>
            </a:r>
            <a:endParaRPr lang="zh-CN" altLang="en-US" sz="2000"/>
          </a:p>
        </p:txBody>
      </p:sp>
    </p:spTree>
    <p:extLst>
      <p:ext uri="{BB962C8B-B14F-4D97-AF65-F5344CB8AC3E}">
        <p14:creationId xmlns:p14="http://schemas.microsoft.com/office/powerpoint/2010/main" val="3507008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00" name="直接连接符 99"/>
          <p:cNvCxnSpPr>
            <a:stCxn id="224" idx="7"/>
            <a:endCxn id="165" idx="1"/>
          </p:cNvCxnSpPr>
          <p:nvPr/>
        </p:nvCxnSpPr>
        <p:spPr>
          <a:xfrm>
            <a:off x="1106967" y="2515324"/>
            <a:ext cx="1654357" cy="410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cxnSpLocks/>
            <a:endCxn id="223"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endCxn id="155"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cxnSpLocks/>
            <a:endCxn id="126"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cxnSpLocks/>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125" idx="4"/>
            <a:endCxn id="154"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a:stCxn id="125" idx="3"/>
            <a:endCxn id="126"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55"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5" idx="0"/>
            <a:endCxn id="133" idx="3"/>
          </p:cNvCxnSpPr>
          <p:nvPr/>
        </p:nvCxnSpPr>
        <p:spPr>
          <a:xfrm flipH="1" flipV="1">
            <a:off x="7839239" y="1505772"/>
            <a:ext cx="530611" cy="9497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cxnSpLocks/>
            <a:endCxn id="151"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219" idx="2"/>
            <a:endCxn id="133" idx="7"/>
          </p:cNvCxnSpPr>
          <p:nvPr/>
        </p:nvCxnSpPr>
        <p:spPr>
          <a:xfrm flipV="1">
            <a:off x="6767614" y="1382383"/>
            <a:ext cx="948236" cy="1256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cxnSpLocks/>
            <a:endCxn id="133" idx="4"/>
          </p:cNvCxnSpPr>
          <p:nvPr/>
        </p:nvCxnSpPr>
        <p:spPr>
          <a:xfrm flipV="1">
            <a:off x="7749687" y="1531326"/>
            <a:ext cx="27857" cy="10106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7690296" y="135682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219" idx="4"/>
          </p:cNvCxnSpPr>
          <p:nvPr/>
        </p:nvCxnSpPr>
        <p:spPr>
          <a:xfrm flipH="1">
            <a:off x="6502403" y="1615224"/>
            <a:ext cx="158004" cy="7441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a:endCxn id="155"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cxnSpLocks/>
            <a:stCxn id="219" idx="3"/>
          </p:cNvCxnSpPr>
          <p:nvPr/>
        </p:nvCxnSpPr>
        <p:spPr>
          <a:xfrm>
            <a:off x="6736214" y="1583824"/>
            <a:ext cx="950048" cy="9844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26" idx="2"/>
            <a:endCxn id="149" idx="6"/>
          </p:cNvCxnSpPr>
          <p:nvPr/>
        </p:nvCxnSpPr>
        <p:spPr>
          <a:xfrm>
            <a:off x="9916317" y="3343266"/>
            <a:ext cx="1493679" cy="1189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cxnSpLocks/>
            <a:endCxn id="126"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cxnSpLocks/>
            <a:endCxn id="126"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4" idx="2"/>
            <a:endCxn id="126"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4" idx="6"/>
            <a:endCxn id="155"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4"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2"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4"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flipH="1">
            <a:off x="11409996" y="333717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a:cxnSpLocks/>
            <a:stCxn id="152" idx="6"/>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cxnSpLocks/>
            <a:stCxn id="153" idx="5"/>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207"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cxnSpLocks/>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cxnSpLocks/>
            <a:endCxn id="149" idx="4"/>
          </p:cNvCxnSpPr>
          <p:nvPr/>
        </p:nvCxnSpPr>
        <p:spPr>
          <a:xfrm flipV="1">
            <a:off x="10776717" y="3587213"/>
            <a:ext cx="758297" cy="6155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cxnSpLocks/>
            <a:endCxn id="165"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432151" y="319282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7" name="直接连接符 166"/>
          <p:cNvCxnSpPr>
            <a:stCxn id="165" idx="2"/>
            <a:endCxn id="166" idx="5"/>
          </p:cNvCxnSpPr>
          <p:nvPr/>
        </p:nvCxnSpPr>
        <p:spPr>
          <a:xfrm flipH="1">
            <a:off x="1554040" y="3014471"/>
            <a:ext cx="1170667" cy="3002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08"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5" idx="0"/>
            <a:endCxn id="170"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203" idx="2"/>
            <a:endCxn id="170"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endCxn id="219" idx="5"/>
          </p:cNvCxnSpPr>
          <p:nvPr/>
        </p:nvCxnSpPr>
        <p:spPr>
          <a:xfrm flipV="1">
            <a:off x="5029427" y="1583824"/>
            <a:ext cx="1555174" cy="3981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endCxn id="202"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202"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cxnSpLocks/>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cxnSpLocks/>
            <a:stCxn id="203" idx="3"/>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cxnSpLocks/>
            <a:endCxn id="166" idx="4"/>
          </p:cNvCxnSpPr>
          <p:nvPr/>
        </p:nvCxnSpPr>
        <p:spPr>
          <a:xfrm flipH="1" flipV="1">
            <a:off x="1503552" y="3335623"/>
            <a:ext cx="1216436" cy="1487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206" idx="1"/>
            <a:endCxn id="166" idx="4"/>
          </p:cNvCxnSpPr>
          <p:nvPr/>
        </p:nvCxnSpPr>
        <p:spPr>
          <a:xfrm flipH="1" flipV="1">
            <a:off x="1503552" y="3335623"/>
            <a:ext cx="1721547" cy="2615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206" idx="7"/>
            <a:endCxn id="208"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206"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204"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06"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8"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a:endCxn id="204"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5" idx="4"/>
            <a:endCxn id="206"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cxnSpLocks/>
            <a:endCxn id="204"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cxnSpLocks/>
            <a:stCxn id="204" idx="6"/>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cxnSpLocks/>
            <a:stCxn id="205" idx="5"/>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6" name="椭圆 215"/>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p:nvPr/>
        </p:nvSpPr>
        <p:spPr>
          <a:xfrm flipH="1">
            <a:off x="6553201" y="140081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02" idx="5"/>
            <a:endCxn id="151"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3" name="椭圆 222"/>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958024" y="248977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267945" y="347334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p:cNvCxnSpPr>
            <a:stCxn id="225" idx="0"/>
            <a:endCxn id="224" idx="3"/>
          </p:cNvCxnSpPr>
          <p:nvPr/>
        </p:nvCxnSpPr>
        <p:spPr>
          <a:xfrm flipV="1">
            <a:off x="392963" y="2638713"/>
            <a:ext cx="590615" cy="834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cxnSpLocks/>
            <a:stCxn id="225" idx="5"/>
          </p:cNvCxnSpPr>
          <p:nvPr/>
        </p:nvCxnSpPr>
        <p:spPr>
          <a:xfrm>
            <a:off x="481364" y="3686766"/>
            <a:ext cx="2238624" cy="1136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6" name="文本框 255"/>
          <p:cNvSpPr txBox="1"/>
          <p:nvPr/>
        </p:nvSpPr>
        <p:spPr>
          <a:xfrm>
            <a:off x="4166385" y="400259"/>
            <a:ext cx="3897747" cy="707886"/>
          </a:xfrm>
          <a:prstGeom prst="rect">
            <a:avLst/>
          </a:prstGeom>
          <a:noFill/>
        </p:spPr>
        <p:txBody>
          <a:bodyPr wrap="square" rtlCol="0">
            <a:spAutoFit/>
          </a:bodyPr>
          <a:lstStyle/>
          <a:p>
            <a:pPr algn="ctr"/>
            <a:r>
              <a:rPr lang="en-US" altLang="zh-CN" sz="4000"/>
              <a:t>Introduction</a:t>
            </a:r>
            <a:endParaRPr lang="zh-CN" altLang="en-US" sz="4000"/>
          </a:p>
        </p:txBody>
      </p:sp>
      <p:sp>
        <p:nvSpPr>
          <p:cNvPr id="2" name="AutoShape 2">
            <a:extLst>
              <a:ext uri="{FF2B5EF4-FFF2-40B4-BE49-F238E27FC236}">
                <a16:creationId xmlns:a16="http://schemas.microsoft.com/office/drawing/2014/main" id="{10611B7D-1407-3308-A5C6-AE5EC6882D8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文本框 2">
            <a:extLst>
              <a:ext uri="{FF2B5EF4-FFF2-40B4-BE49-F238E27FC236}">
                <a16:creationId xmlns:a16="http://schemas.microsoft.com/office/drawing/2014/main" id="{8D31A8CF-9AE2-DA37-6ADB-7DD53644A9D2}"/>
              </a:ext>
            </a:extLst>
          </p:cNvPr>
          <p:cNvSpPr txBox="1"/>
          <p:nvPr/>
        </p:nvSpPr>
        <p:spPr>
          <a:xfrm>
            <a:off x="1340861" y="1247620"/>
            <a:ext cx="9370008" cy="830997"/>
          </a:xfrm>
          <a:prstGeom prst="rect">
            <a:avLst/>
          </a:prstGeom>
          <a:noFill/>
        </p:spPr>
        <p:txBody>
          <a:bodyPr wrap="square" rtlCol="0">
            <a:spAutoFit/>
          </a:bodyPr>
          <a:lstStyle/>
          <a:p>
            <a:r>
              <a:rPr lang="en-US" altLang="zh-CN" sz="2400"/>
              <a:t>In this slide, I will focus on explaining the working principles of VR head-mounted displays (HMDs).</a:t>
            </a:r>
            <a:endParaRPr lang="zh-CN" altLang="en-US" sz="2400"/>
          </a:p>
        </p:txBody>
      </p:sp>
      <p:pic>
        <p:nvPicPr>
          <p:cNvPr id="6" name="图片 5">
            <a:extLst>
              <a:ext uri="{FF2B5EF4-FFF2-40B4-BE49-F238E27FC236}">
                <a16:creationId xmlns:a16="http://schemas.microsoft.com/office/drawing/2014/main" id="{23F5B5F8-3DA4-445C-F1CA-BE384F9E8B73}"/>
              </a:ext>
            </a:extLst>
          </p:cNvPr>
          <p:cNvPicPr>
            <a:picLocks noChangeAspect="1"/>
          </p:cNvPicPr>
          <p:nvPr/>
        </p:nvPicPr>
        <p:blipFill>
          <a:blip r:embed="rId3"/>
          <a:stretch>
            <a:fillRect/>
          </a:stretch>
        </p:blipFill>
        <p:spPr>
          <a:xfrm>
            <a:off x="2005766" y="2157005"/>
            <a:ext cx="7623594" cy="3340490"/>
          </a:xfrm>
          <a:prstGeom prst="rect">
            <a:avLst/>
          </a:prstGeom>
        </p:spPr>
      </p:pic>
      <p:sp>
        <p:nvSpPr>
          <p:cNvPr id="7" name="文本框 6">
            <a:extLst>
              <a:ext uri="{FF2B5EF4-FFF2-40B4-BE49-F238E27FC236}">
                <a16:creationId xmlns:a16="http://schemas.microsoft.com/office/drawing/2014/main" id="{9E75A525-00CD-6944-23E6-5E0DCC3A1E7F}"/>
              </a:ext>
            </a:extLst>
          </p:cNvPr>
          <p:cNvSpPr txBox="1"/>
          <p:nvPr/>
        </p:nvSpPr>
        <p:spPr>
          <a:xfrm>
            <a:off x="8481399" y="6222160"/>
            <a:ext cx="1055097" cy="400110"/>
          </a:xfrm>
          <a:prstGeom prst="rect">
            <a:avLst/>
          </a:prstGeom>
          <a:noFill/>
        </p:spPr>
        <p:txBody>
          <a:bodyPr wrap="none" rtlCol="0">
            <a:spAutoFit/>
          </a:bodyPr>
          <a:lstStyle/>
          <a:p>
            <a:r>
              <a:rPr lang="en-US" altLang="zh-CN" sz="2000"/>
              <a:t>Chipset</a:t>
            </a:r>
            <a:endParaRPr lang="zh-CN" altLang="en-US" sz="2000"/>
          </a:p>
        </p:txBody>
      </p:sp>
      <p:sp>
        <p:nvSpPr>
          <p:cNvPr id="8" name="文本框 7">
            <a:extLst>
              <a:ext uri="{FF2B5EF4-FFF2-40B4-BE49-F238E27FC236}">
                <a16:creationId xmlns:a16="http://schemas.microsoft.com/office/drawing/2014/main" id="{E551FF3C-DF91-3898-B4E8-7BF8FC7EDC68}"/>
              </a:ext>
            </a:extLst>
          </p:cNvPr>
          <p:cNvSpPr txBox="1"/>
          <p:nvPr/>
        </p:nvSpPr>
        <p:spPr>
          <a:xfrm>
            <a:off x="7536583" y="5718588"/>
            <a:ext cx="1156086" cy="400110"/>
          </a:xfrm>
          <a:prstGeom prst="rect">
            <a:avLst/>
          </a:prstGeom>
          <a:noFill/>
        </p:spPr>
        <p:txBody>
          <a:bodyPr wrap="none" rtlCol="0">
            <a:spAutoFit/>
          </a:bodyPr>
          <a:lstStyle/>
          <a:p>
            <a:r>
              <a:rPr lang="en-US" altLang="zh-CN" sz="2000"/>
              <a:t>Displays</a:t>
            </a:r>
            <a:endParaRPr lang="zh-CN" altLang="en-US" sz="2000"/>
          </a:p>
        </p:txBody>
      </p:sp>
      <p:sp>
        <p:nvSpPr>
          <p:cNvPr id="9" name="文本框 8">
            <a:extLst>
              <a:ext uri="{FF2B5EF4-FFF2-40B4-BE49-F238E27FC236}">
                <a16:creationId xmlns:a16="http://schemas.microsoft.com/office/drawing/2014/main" id="{A616B86C-2F94-7A18-D853-A3C364A72DF3}"/>
              </a:ext>
            </a:extLst>
          </p:cNvPr>
          <p:cNvSpPr txBox="1"/>
          <p:nvPr/>
        </p:nvSpPr>
        <p:spPr>
          <a:xfrm>
            <a:off x="6755643" y="6156898"/>
            <a:ext cx="910827" cy="400110"/>
          </a:xfrm>
          <a:prstGeom prst="rect">
            <a:avLst/>
          </a:prstGeom>
          <a:noFill/>
        </p:spPr>
        <p:txBody>
          <a:bodyPr wrap="none" rtlCol="0">
            <a:spAutoFit/>
          </a:bodyPr>
          <a:lstStyle/>
          <a:p>
            <a:r>
              <a:rPr lang="en-US" altLang="zh-CN" sz="2000"/>
              <a:t>Optics</a:t>
            </a:r>
            <a:endParaRPr lang="zh-CN" altLang="en-US" sz="2000"/>
          </a:p>
        </p:txBody>
      </p:sp>
      <p:sp>
        <p:nvSpPr>
          <p:cNvPr id="10" name="文本框 9">
            <a:extLst>
              <a:ext uri="{FF2B5EF4-FFF2-40B4-BE49-F238E27FC236}">
                <a16:creationId xmlns:a16="http://schemas.microsoft.com/office/drawing/2014/main" id="{FDD491EA-FB9A-43EE-D7C6-F1077B52A2B9}"/>
              </a:ext>
            </a:extLst>
          </p:cNvPr>
          <p:cNvSpPr txBox="1"/>
          <p:nvPr/>
        </p:nvSpPr>
        <p:spPr>
          <a:xfrm>
            <a:off x="6125991" y="5716403"/>
            <a:ext cx="1159420" cy="400110"/>
          </a:xfrm>
          <a:prstGeom prst="rect">
            <a:avLst/>
          </a:prstGeom>
          <a:noFill/>
        </p:spPr>
        <p:txBody>
          <a:bodyPr wrap="none" rtlCol="0">
            <a:spAutoFit/>
          </a:bodyPr>
          <a:lstStyle/>
          <a:p>
            <a:r>
              <a:rPr lang="en-US" altLang="zh-CN" sz="2000"/>
              <a:t>Tracking</a:t>
            </a:r>
            <a:endParaRPr lang="zh-CN" altLang="en-US" sz="2000"/>
          </a:p>
        </p:txBody>
      </p:sp>
      <p:cxnSp>
        <p:nvCxnSpPr>
          <p:cNvPr id="12" name="直接箭头连接符 11">
            <a:extLst>
              <a:ext uri="{FF2B5EF4-FFF2-40B4-BE49-F238E27FC236}">
                <a16:creationId xmlns:a16="http://schemas.microsoft.com/office/drawing/2014/main" id="{C60E28C7-D8A7-2163-29D2-BF805263B577}"/>
              </a:ext>
            </a:extLst>
          </p:cNvPr>
          <p:cNvCxnSpPr>
            <a:cxnSpLocks/>
          </p:cNvCxnSpPr>
          <p:nvPr/>
        </p:nvCxnSpPr>
        <p:spPr>
          <a:xfrm>
            <a:off x="9103289" y="4436682"/>
            <a:ext cx="23050" cy="1679831"/>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8" name="连接符: 肘形 27">
            <a:extLst>
              <a:ext uri="{FF2B5EF4-FFF2-40B4-BE49-F238E27FC236}">
                <a16:creationId xmlns:a16="http://schemas.microsoft.com/office/drawing/2014/main" id="{758229ED-B4EB-4063-48B9-C12C917A9F4A}"/>
              </a:ext>
            </a:extLst>
          </p:cNvPr>
          <p:cNvCxnSpPr>
            <a:endCxn id="8" idx="0"/>
          </p:cNvCxnSpPr>
          <p:nvPr/>
        </p:nvCxnSpPr>
        <p:spPr>
          <a:xfrm rot="5400000">
            <a:off x="7778661" y="4743646"/>
            <a:ext cx="1310907" cy="638976"/>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连接符: 肘形 28">
            <a:extLst>
              <a:ext uri="{FF2B5EF4-FFF2-40B4-BE49-F238E27FC236}">
                <a16:creationId xmlns:a16="http://schemas.microsoft.com/office/drawing/2014/main" id="{947C3458-36BA-55F7-A950-68B318048F1D}"/>
              </a:ext>
            </a:extLst>
          </p:cNvPr>
          <p:cNvCxnSpPr>
            <a:cxnSpLocks/>
          </p:cNvCxnSpPr>
          <p:nvPr/>
        </p:nvCxnSpPr>
        <p:spPr>
          <a:xfrm rot="5400000">
            <a:off x="6974013" y="4354603"/>
            <a:ext cx="1773714" cy="1109024"/>
          </a:xfrm>
          <a:prstGeom prst="bentConnector3">
            <a:avLst/>
          </a:prstGeom>
          <a:ln w="381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连接符: 肘形 30">
            <a:extLst>
              <a:ext uri="{FF2B5EF4-FFF2-40B4-BE49-F238E27FC236}">
                <a16:creationId xmlns:a16="http://schemas.microsoft.com/office/drawing/2014/main" id="{57963885-7E35-9F1C-80D6-BF4C0ABEFD3F}"/>
              </a:ext>
            </a:extLst>
          </p:cNvPr>
          <p:cNvCxnSpPr>
            <a:cxnSpLocks/>
            <a:endCxn id="10" idx="0"/>
          </p:cNvCxnSpPr>
          <p:nvPr/>
        </p:nvCxnSpPr>
        <p:spPr>
          <a:xfrm rot="10800000" flipV="1">
            <a:off x="6705702" y="4581825"/>
            <a:ext cx="1485969" cy="1134577"/>
          </a:xfrm>
          <a:prstGeom prst="bentConnector2">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E874675D-7E67-147C-C024-870F586CD911}"/>
              </a:ext>
            </a:extLst>
          </p:cNvPr>
          <p:cNvCxnSpPr>
            <a:cxnSpLocks/>
          </p:cNvCxnSpPr>
          <p:nvPr/>
        </p:nvCxnSpPr>
        <p:spPr>
          <a:xfrm flipH="1">
            <a:off x="3493180" y="3904881"/>
            <a:ext cx="39839" cy="2060451"/>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36" name="文本框 35">
            <a:extLst>
              <a:ext uri="{FF2B5EF4-FFF2-40B4-BE49-F238E27FC236}">
                <a16:creationId xmlns:a16="http://schemas.microsoft.com/office/drawing/2014/main" id="{B1F6E11F-9D60-F6DC-60FE-4FE5C75BF58E}"/>
              </a:ext>
            </a:extLst>
          </p:cNvPr>
          <p:cNvSpPr txBox="1"/>
          <p:nvPr/>
        </p:nvSpPr>
        <p:spPr>
          <a:xfrm>
            <a:off x="2685814" y="6059603"/>
            <a:ext cx="1539204" cy="400110"/>
          </a:xfrm>
          <a:prstGeom prst="rect">
            <a:avLst/>
          </a:prstGeom>
          <a:noFill/>
        </p:spPr>
        <p:txBody>
          <a:bodyPr wrap="none" rtlCol="0">
            <a:spAutoFit/>
          </a:bodyPr>
          <a:lstStyle/>
          <a:p>
            <a:r>
              <a:rPr lang="en-US" altLang="zh-CN" sz="2000"/>
              <a:t>Ergonomics</a:t>
            </a:r>
            <a:endParaRPr lang="zh-CN" altLang="en-US" sz="2000"/>
          </a:p>
        </p:txBody>
      </p:sp>
    </p:spTree>
    <p:extLst>
      <p:ext uri="{BB962C8B-B14F-4D97-AF65-F5344CB8AC3E}">
        <p14:creationId xmlns:p14="http://schemas.microsoft.com/office/powerpoint/2010/main" val="2912270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a:latin typeface="24 LED" panose="020B0603050302020204" pitchFamily="34" charset="0"/>
              </a:rPr>
              <a:t>2</a:t>
            </a:r>
            <a:endParaRPr lang="zh-CN" altLang="en-US" sz="12000">
              <a:latin typeface="24 LED" panose="020B0603050302020204" pitchFamily="34" charset="0"/>
            </a:endParaRPr>
          </a:p>
        </p:txBody>
      </p:sp>
    </p:spTree>
    <p:extLst>
      <p:ext uri="{BB962C8B-B14F-4D97-AF65-F5344CB8AC3E}">
        <p14:creationId xmlns:p14="http://schemas.microsoft.com/office/powerpoint/2010/main" val="856853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11" name="椭圆 10"/>
          <p:cNvSpPr/>
          <p:nvPr/>
        </p:nvSpPr>
        <p:spPr>
          <a:xfrm rot="11174285">
            <a:off x="1356355" y="13820"/>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3" name="椭圆 12"/>
          <p:cNvSpPr/>
          <p:nvPr/>
        </p:nvSpPr>
        <p:spPr>
          <a:xfrm rot="11174285">
            <a:off x="573654" y="81501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4" name="椭圆 13"/>
          <p:cNvSpPr/>
          <p:nvPr/>
        </p:nvSpPr>
        <p:spPr>
          <a:xfrm rot="11174285">
            <a:off x="-72035" y="3156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50" name="直接连接符 49"/>
          <p:cNvCxnSpPr>
            <a:cxnSpLocks/>
            <a:endCxn id="14" idx="6"/>
          </p:cNvCxnSpPr>
          <p:nvPr/>
        </p:nvCxnSpPr>
        <p:spPr>
          <a:xfrm>
            <a:off x="-506766" y="101211"/>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71112" y="210836"/>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cxnSpLocks/>
            <a:stCxn id="11" idx="6"/>
          </p:cNvCxnSpPr>
          <p:nvPr/>
        </p:nvCxnSpPr>
        <p:spPr>
          <a:xfrm flipH="1" flipV="1">
            <a:off x="-562327" y="-700165"/>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cxnSpLocks/>
            <a:stCxn id="14" idx="4"/>
          </p:cNvCxnSpPr>
          <p:nvPr/>
        </p:nvCxnSpPr>
        <p:spPr>
          <a:xfrm flipH="1" flipV="1">
            <a:off x="-603581" y="-624932"/>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699037" y="255423"/>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cxnSpLocks/>
            <a:stCxn id="54" idx="5"/>
          </p:cNvCxnSpPr>
          <p:nvPr/>
        </p:nvCxnSpPr>
        <p:spPr>
          <a:xfrm flipH="1" flipV="1">
            <a:off x="2651416" y="-575535"/>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2843324" y="690296"/>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7" name="椭圆 56"/>
          <p:cNvSpPr/>
          <p:nvPr/>
        </p:nvSpPr>
        <p:spPr>
          <a:xfrm rot="11174285">
            <a:off x="3332334" y="1228887"/>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椭圆 59"/>
          <p:cNvSpPr/>
          <p:nvPr/>
        </p:nvSpPr>
        <p:spPr>
          <a:xfrm rot="11174285">
            <a:off x="3968725" y="-8823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63" name="直接连接符 62"/>
          <p:cNvCxnSpPr>
            <a:cxnSpLocks/>
            <a:stCxn id="14" idx="7"/>
          </p:cNvCxnSpPr>
          <p:nvPr/>
        </p:nvCxnSpPr>
        <p:spPr>
          <a:xfrm flipH="1">
            <a:off x="-777836" y="446426"/>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cxnSpLocks/>
            <a:stCxn id="60" idx="6"/>
          </p:cNvCxnSpPr>
          <p:nvPr/>
        </p:nvCxnSpPr>
        <p:spPr>
          <a:xfrm flipH="1" flipV="1">
            <a:off x="2740111" y="-646750"/>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3438740" y="72155"/>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2989927" y="771804"/>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0" name="椭圆 119"/>
          <p:cNvSpPr/>
          <p:nvPr/>
        </p:nvSpPr>
        <p:spPr>
          <a:xfrm rot="11174285">
            <a:off x="1854458" y="227307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130" name="直接连接符 129"/>
          <p:cNvCxnSpPr>
            <a:stCxn id="60" idx="7"/>
            <a:endCxn id="54" idx="3"/>
          </p:cNvCxnSpPr>
          <p:nvPr/>
        </p:nvCxnSpPr>
        <p:spPr>
          <a:xfrm flipH="1">
            <a:off x="2974170" y="42556"/>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230431" y="200466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21" name="直接连接符 220"/>
          <p:cNvCxnSpPr>
            <a:cxnSpLocks/>
            <a:stCxn id="11" idx="1"/>
          </p:cNvCxnSpPr>
          <p:nvPr/>
        </p:nvCxnSpPr>
        <p:spPr>
          <a:xfrm>
            <a:off x="1553371" y="229455"/>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597958" y="148145"/>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cxnSpLocks/>
            <a:stCxn id="54" idx="7"/>
          </p:cNvCxnSpPr>
          <p:nvPr/>
        </p:nvCxnSpPr>
        <p:spPr>
          <a:xfrm flipH="1">
            <a:off x="2109234" y="809844"/>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cxnSpLocks/>
            <a:stCxn id="57" idx="7"/>
          </p:cNvCxnSpPr>
          <p:nvPr/>
        </p:nvCxnSpPr>
        <p:spPr>
          <a:xfrm flipH="1" flipV="1">
            <a:off x="2126473" y="1363943"/>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cxnSpLocks/>
            <a:stCxn id="120" idx="4"/>
          </p:cNvCxnSpPr>
          <p:nvPr/>
        </p:nvCxnSpPr>
        <p:spPr>
          <a:xfrm flipV="1">
            <a:off x="1978743" y="1417919"/>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8752" y="458786"/>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cxnSpLocks/>
            <a:endCxn id="13" idx="6"/>
          </p:cNvCxnSpPr>
          <p:nvPr/>
        </p:nvCxnSpPr>
        <p:spPr>
          <a:xfrm flipV="1">
            <a:off x="-756837" y="915815"/>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74459" y="1040528"/>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cxnSpLocks/>
            <a:stCxn id="362" idx="2"/>
          </p:cNvCxnSpPr>
          <p:nvPr/>
        </p:nvCxnSpPr>
        <p:spPr>
          <a:xfrm flipV="1">
            <a:off x="971228" y="1405559"/>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cxnSpLocks/>
            <a:stCxn id="13" idx="1"/>
          </p:cNvCxnSpPr>
          <p:nvPr/>
        </p:nvCxnSpPr>
        <p:spPr>
          <a:xfrm>
            <a:off x="757555" y="1016290"/>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cxnSpLocks/>
            <a:endCxn id="11" idx="4"/>
          </p:cNvCxnSpPr>
          <p:nvPr/>
        </p:nvCxnSpPr>
        <p:spPr>
          <a:xfrm flipH="1">
            <a:off x="1490680" y="-664230"/>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869167" y="1646342"/>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364" name="直接连接符 363"/>
          <p:cNvCxnSpPr>
            <a:stCxn id="175" idx="4"/>
            <a:endCxn id="13" idx="7"/>
          </p:cNvCxnSpPr>
          <p:nvPr/>
        </p:nvCxnSpPr>
        <p:spPr>
          <a:xfrm flipV="1">
            <a:off x="-106146" y="998911"/>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6886" y="1748403"/>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952393" y="1737433"/>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9" name="椭圆 218"/>
          <p:cNvSpPr/>
          <p:nvPr/>
        </p:nvSpPr>
        <p:spPr>
          <a:xfrm rot="11174285">
            <a:off x="3594749" y="24251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cxnSp>
        <p:nvCxnSpPr>
          <p:cNvPr id="230" name="直接连接符 229"/>
          <p:cNvCxnSpPr>
            <a:stCxn id="219" idx="7"/>
            <a:endCxn id="120" idx="2"/>
          </p:cNvCxnSpPr>
          <p:nvPr/>
        </p:nvCxnSpPr>
        <p:spPr>
          <a:xfrm flipH="1" flipV="1">
            <a:off x="2078003" y="2397364"/>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2053976" y="1420273"/>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cxnSpLocks/>
            <a:endCxn id="219" idx="2"/>
          </p:cNvCxnSpPr>
          <p:nvPr/>
        </p:nvCxnSpPr>
        <p:spPr>
          <a:xfrm flipH="1">
            <a:off x="3818294" y="1895715"/>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cxnSpLocks/>
            <a:endCxn id="57" idx="2"/>
          </p:cNvCxnSpPr>
          <p:nvPr/>
        </p:nvCxnSpPr>
        <p:spPr>
          <a:xfrm flipH="1" flipV="1">
            <a:off x="3523720" y="1335293"/>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3488401" y="1399702"/>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cxnSpLocks/>
            <a:stCxn id="11" idx="4"/>
          </p:cNvCxnSpPr>
          <p:nvPr/>
        </p:nvCxnSpPr>
        <p:spPr>
          <a:xfrm flipV="1">
            <a:off x="1490680" y="-1188628"/>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cxnSpLocks/>
            <a:endCxn id="60" idx="5"/>
          </p:cNvCxnSpPr>
          <p:nvPr/>
        </p:nvCxnSpPr>
        <p:spPr>
          <a:xfrm>
            <a:off x="2761327" y="-2108556"/>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CAEB044-1A1B-57A0-6FD7-1A57D2929C76}"/>
              </a:ext>
            </a:extLst>
          </p:cNvPr>
          <p:cNvSpPr txBox="1"/>
          <p:nvPr/>
        </p:nvSpPr>
        <p:spPr>
          <a:xfrm>
            <a:off x="595323" y="220218"/>
            <a:ext cx="1097228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a:ln>
                  <a:noFill/>
                </a:ln>
                <a:solidFill>
                  <a:prstClr val="black"/>
                </a:solidFill>
                <a:effectLst/>
                <a:uLnTx/>
                <a:uFillTx/>
                <a:latin typeface="Arial"/>
                <a:ea typeface="微软雅黑"/>
                <a:cs typeface="+mn-cs"/>
              </a:rPr>
              <a:t>Overall</a:t>
            </a:r>
            <a:endParaRPr kumimoji="0" lang="zh-CN" altLang="en-US" sz="40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文本框 2">
            <a:extLst>
              <a:ext uri="{FF2B5EF4-FFF2-40B4-BE49-F238E27FC236}">
                <a16:creationId xmlns:a16="http://schemas.microsoft.com/office/drawing/2014/main" id="{122DBF79-82FA-11EE-9D5D-BBB97F4249F1}"/>
              </a:ext>
            </a:extLst>
          </p:cNvPr>
          <p:cNvSpPr txBox="1"/>
          <p:nvPr/>
        </p:nvSpPr>
        <p:spPr>
          <a:xfrm>
            <a:off x="1119223" y="761997"/>
            <a:ext cx="10004506" cy="1131848"/>
          </a:xfrm>
          <a:prstGeom prst="rect">
            <a:avLst/>
          </a:prstGeom>
          <a:noFill/>
        </p:spPr>
        <p:txBody>
          <a:bodyPr wrap="square" rtlCol="0">
            <a:spAutoFit/>
          </a:bodyPr>
          <a:lstStyle/>
          <a:p>
            <a:pPr>
              <a:lnSpc>
                <a:spcPct val="150000"/>
              </a:lnSpc>
            </a:pPr>
            <a:r>
              <a:rPr lang="en-US" altLang="zh-CN" sz="2400"/>
              <a:t>VR hardware consists of several key components that work together to create immersive environments.</a:t>
            </a:r>
            <a:endParaRPr lang="zh-CN" altLang="en-US" sz="2400"/>
          </a:p>
        </p:txBody>
      </p:sp>
      <p:cxnSp>
        <p:nvCxnSpPr>
          <p:cNvPr id="4" name="直接连接符 3">
            <a:extLst>
              <a:ext uri="{FF2B5EF4-FFF2-40B4-BE49-F238E27FC236}">
                <a16:creationId xmlns:a16="http://schemas.microsoft.com/office/drawing/2014/main" id="{210EDC0C-57CC-5785-AD87-A69DBDBFB9E4}"/>
              </a:ext>
            </a:extLst>
          </p:cNvPr>
          <p:cNvCxnSpPr>
            <a:cxnSpLocks/>
            <a:endCxn id="465"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67D97D69-BB00-C537-99D0-7438A172FF89}"/>
              </a:ext>
            </a:extLst>
          </p:cNvPr>
          <p:cNvCxnSpPr>
            <a:endCxn id="34"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A17EFE91-C4D0-8183-63B4-3864CF74085F}"/>
              </a:ext>
            </a:extLst>
          </p:cNvPr>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93D426F1-5C89-8B6F-2F4A-359B09AA48B2}"/>
              </a:ext>
            </a:extLst>
          </p:cNvPr>
          <p:cNvCxnSpPr>
            <a:cxnSpLocks/>
            <a:endCxn id="15"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54C59BE-0BD7-9F7A-543A-3148A632C10E}"/>
              </a:ext>
            </a:extLst>
          </p:cNvPr>
          <p:cNvCxnSpPr>
            <a:cxnSpLocks/>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94F6558-B7B3-A80E-FE4E-7336FBD99C45}"/>
              </a:ext>
            </a:extLst>
          </p:cNvPr>
          <p:cNvCxnSpPr>
            <a:stCxn id="12" idx="4"/>
            <a:endCxn id="33"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椭圆 11">
            <a:extLst>
              <a:ext uri="{FF2B5EF4-FFF2-40B4-BE49-F238E27FC236}">
                <a16:creationId xmlns:a16="http://schemas.microsoft.com/office/drawing/2014/main" id="{7069F977-0295-CBD0-C0D2-5581B734C92D}"/>
              </a:ext>
            </a:extLst>
          </p:cNvPr>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69DC35DD-75F1-F121-EB9E-85743175DBEB}"/>
              </a:ext>
            </a:extLst>
          </p:cNvPr>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a:extLst>
              <a:ext uri="{FF2B5EF4-FFF2-40B4-BE49-F238E27FC236}">
                <a16:creationId xmlns:a16="http://schemas.microsoft.com/office/drawing/2014/main" id="{46E041A1-1593-4BFC-5F90-911E0D3A4022}"/>
              </a:ext>
            </a:extLst>
          </p:cNvPr>
          <p:cNvCxnSpPr>
            <a:stCxn id="12" idx="3"/>
            <a:endCxn id="15"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3E1AC7BD-048F-D8EA-B784-611011E80BF5}"/>
              </a:ext>
            </a:extLst>
          </p:cNvPr>
          <p:cNvCxnSpPr>
            <a:endCxn id="34"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08008C75-8FA8-E5E4-6E41-B2F820C9095A}"/>
              </a:ext>
            </a:extLst>
          </p:cNvPr>
          <p:cNvCxnSpPr>
            <a:cxnSpLocks/>
            <a:endCxn id="30"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6910E1B-DCC0-23DE-DF10-65EFB0863A4E}"/>
              </a:ext>
            </a:extLst>
          </p:cNvPr>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3890A60-365F-6BB6-AAF7-97E793653273}"/>
              </a:ext>
            </a:extLst>
          </p:cNvPr>
          <p:cNvCxnSpPr>
            <a:endCxn id="34"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7E8B3352-EEFF-B1C1-1A2F-45FA72B1143B}"/>
              </a:ext>
            </a:extLst>
          </p:cNvPr>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3040A6F8-902B-11E2-BF3D-846CB93131E5}"/>
              </a:ext>
            </a:extLst>
          </p:cNvPr>
          <p:cNvCxnSpPr>
            <a:cxnSpLocks/>
            <a:endCxn id="15"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97B8401E-62AA-B354-0656-32E5AE793B9B}"/>
              </a:ext>
            </a:extLst>
          </p:cNvPr>
          <p:cNvCxnSpPr>
            <a:cxnSpLocks/>
            <a:endCxn id="15"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167C38B-EAA0-3CF3-4713-529CD416B218}"/>
              </a:ext>
            </a:extLst>
          </p:cNvPr>
          <p:cNvCxnSpPr>
            <a:stCxn id="33" idx="2"/>
            <a:endCxn id="15"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DE66DA19-C772-A96B-A70F-DDEEDF413725}"/>
              </a:ext>
            </a:extLst>
          </p:cNvPr>
          <p:cNvCxnSpPr>
            <a:stCxn id="33" idx="6"/>
            <a:endCxn id="34"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E5D76D44-AA91-6AC9-8E50-EC359A7149AD}"/>
              </a:ext>
            </a:extLst>
          </p:cNvPr>
          <p:cNvCxnSpPr>
            <a:stCxn id="33"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7376E612-9737-08B7-B5B7-E8C2277C5AA8}"/>
              </a:ext>
            </a:extLst>
          </p:cNvPr>
          <p:cNvCxnSpPr>
            <a:stCxn id="31"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5C88074E-B786-3C07-4EB8-D08A9601F5CC}"/>
              </a:ext>
            </a:extLst>
          </p:cNvPr>
          <p:cNvCxnSpPr>
            <a:stCxn id="33"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112D9780-A054-C06B-139E-3ED6B1FEE9F3}"/>
              </a:ext>
            </a:extLst>
          </p:cNvPr>
          <p:cNvCxnSpPr>
            <a:stCxn id="34"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椭圆 29">
            <a:extLst>
              <a:ext uri="{FF2B5EF4-FFF2-40B4-BE49-F238E27FC236}">
                <a16:creationId xmlns:a16="http://schemas.microsoft.com/office/drawing/2014/main" id="{5B42161F-7F6C-88FE-162C-80BA9099FD21}"/>
              </a:ext>
            </a:extLst>
          </p:cNvPr>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47BEACF0-2D81-5DE5-0160-5A4DB7737785}"/>
              </a:ext>
            </a:extLst>
          </p:cNvPr>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33CF85D2-EF7C-F479-A39B-1C1BD1B7C8AB}"/>
              </a:ext>
            </a:extLst>
          </p:cNvPr>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D2D6E13D-785D-A8C0-B6E3-B4E13532099E}"/>
              </a:ext>
            </a:extLst>
          </p:cNvPr>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80BBEEC-00FD-22CA-949A-C0A682985EE7}"/>
              </a:ext>
            </a:extLst>
          </p:cNvPr>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a:extLst>
              <a:ext uri="{FF2B5EF4-FFF2-40B4-BE49-F238E27FC236}">
                <a16:creationId xmlns:a16="http://schemas.microsoft.com/office/drawing/2014/main" id="{7C1CF57E-14DB-B4BB-8B3C-72CB3D44C37E}"/>
              </a:ext>
            </a:extLst>
          </p:cNvPr>
          <p:cNvCxnSpPr>
            <a:cxnSpLocks/>
            <a:stCxn id="31" idx="6"/>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4BEA44C9-6081-8420-579E-67427975060E}"/>
              </a:ext>
            </a:extLst>
          </p:cNvPr>
          <p:cNvCxnSpPr>
            <a:cxnSpLocks/>
            <a:stCxn id="32" idx="5"/>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461B0D2-5450-032F-18BB-5BB679505E76}"/>
              </a:ext>
            </a:extLst>
          </p:cNvPr>
          <p:cNvCxnSpPr>
            <a:endCxn id="455"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831B2902-AF0E-FC68-D0A8-CC79B522ABC7}"/>
              </a:ext>
            </a:extLst>
          </p:cNvPr>
          <p:cNvCxnSpPr>
            <a:stCxn id="31"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C1CF3E28-F89F-7C73-8531-2A2B6E58DB3B}"/>
              </a:ext>
            </a:extLst>
          </p:cNvPr>
          <p:cNvCxnSpPr>
            <a:cxnSpLocks/>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9EB7BD2A-2EFC-1927-CFCF-0B7B9DD60689}"/>
              </a:ext>
            </a:extLst>
          </p:cNvPr>
          <p:cNvCxnSpPr>
            <a:cxnSpLocks/>
            <a:endCxn id="41"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1" name="椭圆 40">
            <a:extLst>
              <a:ext uri="{FF2B5EF4-FFF2-40B4-BE49-F238E27FC236}">
                <a16:creationId xmlns:a16="http://schemas.microsoft.com/office/drawing/2014/main" id="{5A8DDDB2-41B7-BDB7-82CD-724A99814064}"/>
              </a:ext>
            </a:extLst>
          </p:cNvPr>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接连接符 41">
            <a:extLst>
              <a:ext uri="{FF2B5EF4-FFF2-40B4-BE49-F238E27FC236}">
                <a16:creationId xmlns:a16="http://schemas.microsoft.com/office/drawing/2014/main" id="{E99AC047-B81F-CAAC-5512-91E737AED27A}"/>
              </a:ext>
            </a:extLst>
          </p:cNvPr>
          <p:cNvCxnSpPr>
            <a:endCxn id="456"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8D9143A-2B94-2F3B-1264-51EFD0B229BE}"/>
              </a:ext>
            </a:extLst>
          </p:cNvPr>
          <p:cNvCxnSpPr>
            <a:stCxn id="41" idx="0"/>
            <a:endCxn id="44"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a:extLst>
              <a:ext uri="{FF2B5EF4-FFF2-40B4-BE49-F238E27FC236}">
                <a16:creationId xmlns:a16="http://schemas.microsoft.com/office/drawing/2014/main" id="{502EB454-3CDD-8D8E-A0D1-ABFA21DA4A6A}"/>
              </a:ext>
            </a:extLst>
          </p:cNvPr>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a:extLst>
              <a:ext uri="{FF2B5EF4-FFF2-40B4-BE49-F238E27FC236}">
                <a16:creationId xmlns:a16="http://schemas.microsoft.com/office/drawing/2014/main" id="{9E2FCA09-FC1E-24A4-7326-754B8519A821}"/>
              </a:ext>
            </a:extLst>
          </p:cNvPr>
          <p:cNvCxnSpPr>
            <a:stCxn id="451" idx="2"/>
            <a:endCxn id="44"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60DFC320-C980-3705-5175-5B9F21E5F260}"/>
              </a:ext>
            </a:extLst>
          </p:cNvPr>
          <p:cNvCxnSpPr>
            <a:endCxn id="450"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7C36783E-4D96-09E9-BB02-BD8335885D18}"/>
              </a:ext>
            </a:extLst>
          </p:cNvPr>
          <p:cNvCxnSpPr>
            <a:stCxn id="450"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7BB4F5D3-DE1E-1F9A-17FE-14DFB04A6961}"/>
              </a:ext>
            </a:extLst>
          </p:cNvPr>
          <p:cNvCxnSpPr>
            <a:cxnSpLocks/>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3C647304-D948-090E-F9A2-ED0E961557E7}"/>
              </a:ext>
            </a:extLst>
          </p:cNvPr>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03A9544B-DE56-3320-88A9-52240614CB39}"/>
              </a:ext>
            </a:extLst>
          </p:cNvPr>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EA2B6EA4-E508-A465-CE88-1129054D313F}"/>
              </a:ext>
            </a:extLst>
          </p:cNvPr>
          <p:cNvCxnSpPr>
            <a:cxnSpLocks/>
            <a:stCxn id="451" idx="3"/>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CA490499-29B1-F0AA-0E6C-F13256DEEC7F}"/>
              </a:ext>
            </a:extLst>
          </p:cNvPr>
          <p:cNvCxnSpPr>
            <a:stCxn id="454" idx="7"/>
            <a:endCxn id="456"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B863A58D-6BCA-3679-174E-7045B78488E4}"/>
              </a:ext>
            </a:extLst>
          </p:cNvPr>
          <p:cNvCxnSpPr>
            <a:stCxn id="454"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0EF78389-AB84-87F6-97DC-A993BF10F79F}"/>
              </a:ext>
            </a:extLst>
          </p:cNvPr>
          <p:cNvCxnSpPr>
            <a:stCxn id="452"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8" name="直接连接符 447">
            <a:extLst>
              <a:ext uri="{FF2B5EF4-FFF2-40B4-BE49-F238E27FC236}">
                <a16:creationId xmlns:a16="http://schemas.microsoft.com/office/drawing/2014/main" id="{B74E833D-FA2B-F01C-0A84-76CB51FCF8C4}"/>
              </a:ext>
            </a:extLst>
          </p:cNvPr>
          <p:cNvCxnSpPr>
            <a:stCxn id="454"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9" name="直接连接符 448">
            <a:extLst>
              <a:ext uri="{FF2B5EF4-FFF2-40B4-BE49-F238E27FC236}">
                <a16:creationId xmlns:a16="http://schemas.microsoft.com/office/drawing/2014/main" id="{23753DA1-3469-45E1-1E2F-ACB70F53B4FB}"/>
              </a:ext>
            </a:extLst>
          </p:cNvPr>
          <p:cNvCxnSpPr>
            <a:stCxn id="456"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50" name="椭圆 449">
            <a:extLst>
              <a:ext uri="{FF2B5EF4-FFF2-40B4-BE49-F238E27FC236}">
                <a16:creationId xmlns:a16="http://schemas.microsoft.com/office/drawing/2014/main" id="{96ABB216-811E-8984-4FDF-F588FFAE1BCE}"/>
              </a:ext>
            </a:extLst>
          </p:cNvPr>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椭圆 450">
            <a:extLst>
              <a:ext uri="{FF2B5EF4-FFF2-40B4-BE49-F238E27FC236}">
                <a16:creationId xmlns:a16="http://schemas.microsoft.com/office/drawing/2014/main" id="{97735439-5E90-237E-50CE-1C42081DF852}"/>
              </a:ext>
            </a:extLst>
          </p:cNvPr>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椭圆 451">
            <a:extLst>
              <a:ext uri="{FF2B5EF4-FFF2-40B4-BE49-F238E27FC236}">
                <a16:creationId xmlns:a16="http://schemas.microsoft.com/office/drawing/2014/main" id="{143CD4C9-9C0F-1725-95CA-04563846DEC0}"/>
              </a:ext>
            </a:extLst>
          </p:cNvPr>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椭圆 452">
            <a:extLst>
              <a:ext uri="{FF2B5EF4-FFF2-40B4-BE49-F238E27FC236}">
                <a16:creationId xmlns:a16="http://schemas.microsoft.com/office/drawing/2014/main" id="{E674839F-42AD-C4F8-3D1C-5FF11477E8F7}"/>
              </a:ext>
            </a:extLst>
          </p:cNvPr>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椭圆 453">
            <a:extLst>
              <a:ext uri="{FF2B5EF4-FFF2-40B4-BE49-F238E27FC236}">
                <a16:creationId xmlns:a16="http://schemas.microsoft.com/office/drawing/2014/main" id="{627F2635-17BE-CA0B-171B-ADE7F988FE72}"/>
              </a:ext>
            </a:extLst>
          </p:cNvPr>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椭圆 454">
            <a:extLst>
              <a:ext uri="{FF2B5EF4-FFF2-40B4-BE49-F238E27FC236}">
                <a16:creationId xmlns:a16="http://schemas.microsoft.com/office/drawing/2014/main" id="{118ABEFB-AEF5-A6FC-9E8F-C51690171C93}"/>
              </a:ext>
            </a:extLst>
          </p:cNvPr>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椭圆 455">
            <a:extLst>
              <a:ext uri="{FF2B5EF4-FFF2-40B4-BE49-F238E27FC236}">
                <a16:creationId xmlns:a16="http://schemas.microsoft.com/office/drawing/2014/main" id="{112A7EF1-31D6-5581-7908-9ED7692EFE83}"/>
              </a:ext>
            </a:extLst>
          </p:cNvPr>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7" name="直接连接符 456">
            <a:extLst>
              <a:ext uri="{FF2B5EF4-FFF2-40B4-BE49-F238E27FC236}">
                <a16:creationId xmlns:a16="http://schemas.microsoft.com/office/drawing/2014/main" id="{BF7BEA17-EA81-7F73-3FED-84850A4C54E5}"/>
              </a:ext>
            </a:extLst>
          </p:cNvPr>
          <p:cNvCxnSpPr>
            <a:endCxn id="452"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8" name="直接连接符 457">
            <a:extLst>
              <a:ext uri="{FF2B5EF4-FFF2-40B4-BE49-F238E27FC236}">
                <a16:creationId xmlns:a16="http://schemas.microsoft.com/office/drawing/2014/main" id="{63EDB201-00C4-5580-941C-5BD8432901C0}"/>
              </a:ext>
            </a:extLst>
          </p:cNvPr>
          <p:cNvCxnSpPr>
            <a:stCxn id="41" idx="4"/>
            <a:endCxn id="454"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9" name="直接连接符 458">
            <a:extLst>
              <a:ext uri="{FF2B5EF4-FFF2-40B4-BE49-F238E27FC236}">
                <a16:creationId xmlns:a16="http://schemas.microsoft.com/office/drawing/2014/main" id="{E08DE60D-F95F-39AD-413F-C7CAC55AE925}"/>
              </a:ext>
            </a:extLst>
          </p:cNvPr>
          <p:cNvCxnSpPr>
            <a:cxnSpLocks/>
            <a:endCxn id="452"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0" name="直接连接符 459">
            <a:extLst>
              <a:ext uri="{FF2B5EF4-FFF2-40B4-BE49-F238E27FC236}">
                <a16:creationId xmlns:a16="http://schemas.microsoft.com/office/drawing/2014/main" id="{22C2A176-08D5-5165-3F67-C67458525D36}"/>
              </a:ext>
            </a:extLst>
          </p:cNvPr>
          <p:cNvCxnSpPr>
            <a:cxnSpLocks/>
            <a:stCxn id="452" idx="6"/>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1" name="直接连接符 460">
            <a:extLst>
              <a:ext uri="{FF2B5EF4-FFF2-40B4-BE49-F238E27FC236}">
                <a16:creationId xmlns:a16="http://schemas.microsoft.com/office/drawing/2014/main" id="{5C3499D1-D66A-607A-4EA3-74978820B211}"/>
              </a:ext>
            </a:extLst>
          </p:cNvPr>
          <p:cNvCxnSpPr>
            <a:cxnSpLocks/>
            <a:stCxn id="453" idx="5"/>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2" name="椭圆 461">
            <a:extLst>
              <a:ext uri="{FF2B5EF4-FFF2-40B4-BE49-F238E27FC236}">
                <a16:creationId xmlns:a16="http://schemas.microsoft.com/office/drawing/2014/main" id="{AF330A35-03A6-F0FD-B01F-6055CD0F5B78}"/>
              </a:ext>
            </a:extLst>
          </p:cNvPr>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4" name="直接连接符 463">
            <a:extLst>
              <a:ext uri="{FF2B5EF4-FFF2-40B4-BE49-F238E27FC236}">
                <a16:creationId xmlns:a16="http://schemas.microsoft.com/office/drawing/2014/main" id="{B18C7633-7B32-57A1-0981-1CCF0B5CDEA0}"/>
              </a:ext>
            </a:extLst>
          </p:cNvPr>
          <p:cNvCxnSpPr>
            <a:stCxn id="450" idx="5"/>
            <a:endCxn id="30"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5" name="椭圆 464">
            <a:extLst>
              <a:ext uri="{FF2B5EF4-FFF2-40B4-BE49-F238E27FC236}">
                <a16:creationId xmlns:a16="http://schemas.microsoft.com/office/drawing/2014/main" id="{3AB19D6D-9B9B-BCA4-112A-44ACDC82E8E4}"/>
              </a:ext>
            </a:extLst>
          </p:cNvPr>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AutoShape 2">
            <a:extLst>
              <a:ext uri="{FF2B5EF4-FFF2-40B4-BE49-F238E27FC236}">
                <a16:creationId xmlns:a16="http://schemas.microsoft.com/office/drawing/2014/main" id="{520F2776-CBA6-EBA0-B6EE-46E7E27F2FF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67" name="图片 466">
            <a:extLst>
              <a:ext uri="{FF2B5EF4-FFF2-40B4-BE49-F238E27FC236}">
                <a16:creationId xmlns:a16="http://schemas.microsoft.com/office/drawing/2014/main" id="{F4E0DAD2-9A04-510D-8D09-C41726998085}"/>
              </a:ext>
            </a:extLst>
          </p:cNvPr>
          <p:cNvPicPr>
            <a:picLocks noChangeAspect="1"/>
          </p:cNvPicPr>
          <p:nvPr/>
        </p:nvPicPr>
        <p:blipFill>
          <a:blip r:embed="rId3"/>
          <a:stretch>
            <a:fillRect/>
          </a:stretch>
        </p:blipFill>
        <p:spPr>
          <a:xfrm>
            <a:off x="2005766" y="2157005"/>
            <a:ext cx="7623594" cy="3340490"/>
          </a:xfrm>
          <a:prstGeom prst="rect">
            <a:avLst/>
          </a:prstGeom>
        </p:spPr>
      </p:pic>
      <p:sp>
        <p:nvSpPr>
          <p:cNvPr id="468" name="文本框 467">
            <a:extLst>
              <a:ext uri="{FF2B5EF4-FFF2-40B4-BE49-F238E27FC236}">
                <a16:creationId xmlns:a16="http://schemas.microsoft.com/office/drawing/2014/main" id="{E0FB8D0B-45CC-2743-0306-47EB9849383A}"/>
              </a:ext>
            </a:extLst>
          </p:cNvPr>
          <p:cNvSpPr txBox="1"/>
          <p:nvPr/>
        </p:nvSpPr>
        <p:spPr>
          <a:xfrm>
            <a:off x="8481399" y="6222160"/>
            <a:ext cx="1055097" cy="400110"/>
          </a:xfrm>
          <a:prstGeom prst="rect">
            <a:avLst/>
          </a:prstGeom>
          <a:noFill/>
        </p:spPr>
        <p:txBody>
          <a:bodyPr wrap="none" rtlCol="0">
            <a:spAutoFit/>
          </a:bodyPr>
          <a:lstStyle/>
          <a:p>
            <a:r>
              <a:rPr lang="en-US" altLang="zh-CN" sz="2000"/>
              <a:t>Chipset</a:t>
            </a:r>
            <a:endParaRPr lang="zh-CN" altLang="en-US" sz="2000"/>
          </a:p>
        </p:txBody>
      </p:sp>
      <p:sp>
        <p:nvSpPr>
          <p:cNvPr id="469" name="文本框 468">
            <a:extLst>
              <a:ext uri="{FF2B5EF4-FFF2-40B4-BE49-F238E27FC236}">
                <a16:creationId xmlns:a16="http://schemas.microsoft.com/office/drawing/2014/main" id="{63173CC9-B6FC-0E46-8A30-B24C4EA972F7}"/>
              </a:ext>
            </a:extLst>
          </p:cNvPr>
          <p:cNvSpPr txBox="1"/>
          <p:nvPr/>
        </p:nvSpPr>
        <p:spPr>
          <a:xfrm>
            <a:off x="7536583" y="5718588"/>
            <a:ext cx="1156086" cy="400110"/>
          </a:xfrm>
          <a:prstGeom prst="rect">
            <a:avLst/>
          </a:prstGeom>
          <a:noFill/>
        </p:spPr>
        <p:txBody>
          <a:bodyPr wrap="none" rtlCol="0">
            <a:spAutoFit/>
          </a:bodyPr>
          <a:lstStyle/>
          <a:p>
            <a:r>
              <a:rPr lang="en-US" altLang="zh-CN" sz="2000"/>
              <a:t>Displays</a:t>
            </a:r>
            <a:endParaRPr lang="zh-CN" altLang="en-US" sz="2000"/>
          </a:p>
        </p:txBody>
      </p:sp>
      <p:sp>
        <p:nvSpPr>
          <p:cNvPr id="470" name="文本框 469">
            <a:extLst>
              <a:ext uri="{FF2B5EF4-FFF2-40B4-BE49-F238E27FC236}">
                <a16:creationId xmlns:a16="http://schemas.microsoft.com/office/drawing/2014/main" id="{43CD6150-98A9-71F0-0217-4665DB0691D8}"/>
              </a:ext>
            </a:extLst>
          </p:cNvPr>
          <p:cNvSpPr txBox="1"/>
          <p:nvPr/>
        </p:nvSpPr>
        <p:spPr>
          <a:xfrm>
            <a:off x="6755643" y="6156898"/>
            <a:ext cx="910827" cy="400110"/>
          </a:xfrm>
          <a:prstGeom prst="rect">
            <a:avLst/>
          </a:prstGeom>
          <a:noFill/>
        </p:spPr>
        <p:txBody>
          <a:bodyPr wrap="none" rtlCol="0">
            <a:spAutoFit/>
          </a:bodyPr>
          <a:lstStyle/>
          <a:p>
            <a:r>
              <a:rPr lang="en-US" altLang="zh-CN" sz="2000"/>
              <a:t>Optics</a:t>
            </a:r>
            <a:endParaRPr lang="zh-CN" altLang="en-US" sz="2000"/>
          </a:p>
        </p:txBody>
      </p:sp>
      <p:sp>
        <p:nvSpPr>
          <p:cNvPr id="471" name="文本框 470">
            <a:extLst>
              <a:ext uri="{FF2B5EF4-FFF2-40B4-BE49-F238E27FC236}">
                <a16:creationId xmlns:a16="http://schemas.microsoft.com/office/drawing/2014/main" id="{F00E1224-8F6F-7BCC-A338-9B9C4BE4B9E0}"/>
              </a:ext>
            </a:extLst>
          </p:cNvPr>
          <p:cNvSpPr txBox="1"/>
          <p:nvPr/>
        </p:nvSpPr>
        <p:spPr>
          <a:xfrm>
            <a:off x="6125991" y="5716403"/>
            <a:ext cx="1159420" cy="400110"/>
          </a:xfrm>
          <a:prstGeom prst="rect">
            <a:avLst/>
          </a:prstGeom>
          <a:noFill/>
        </p:spPr>
        <p:txBody>
          <a:bodyPr wrap="none" rtlCol="0">
            <a:spAutoFit/>
          </a:bodyPr>
          <a:lstStyle/>
          <a:p>
            <a:r>
              <a:rPr lang="en-US" altLang="zh-CN" sz="2000"/>
              <a:t>Tracking</a:t>
            </a:r>
            <a:endParaRPr lang="zh-CN" altLang="en-US" sz="2000"/>
          </a:p>
        </p:txBody>
      </p:sp>
      <p:cxnSp>
        <p:nvCxnSpPr>
          <p:cNvPr id="472" name="直接箭头连接符 471">
            <a:extLst>
              <a:ext uri="{FF2B5EF4-FFF2-40B4-BE49-F238E27FC236}">
                <a16:creationId xmlns:a16="http://schemas.microsoft.com/office/drawing/2014/main" id="{4347B688-4CB0-3198-946F-00FABBB0B8CC}"/>
              </a:ext>
            </a:extLst>
          </p:cNvPr>
          <p:cNvCxnSpPr>
            <a:cxnSpLocks/>
          </p:cNvCxnSpPr>
          <p:nvPr/>
        </p:nvCxnSpPr>
        <p:spPr>
          <a:xfrm>
            <a:off x="9103289" y="4436682"/>
            <a:ext cx="23050" cy="1679831"/>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473" name="连接符: 肘形 472">
            <a:extLst>
              <a:ext uri="{FF2B5EF4-FFF2-40B4-BE49-F238E27FC236}">
                <a16:creationId xmlns:a16="http://schemas.microsoft.com/office/drawing/2014/main" id="{1BF043A9-0F56-88BA-F31C-17193081C66D}"/>
              </a:ext>
            </a:extLst>
          </p:cNvPr>
          <p:cNvCxnSpPr>
            <a:endCxn id="469" idx="0"/>
          </p:cNvCxnSpPr>
          <p:nvPr/>
        </p:nvCxnSpPr>
        <p:spPr>
          <a:xfrm rot="5400000">
            <a:off x="7778661" y="4743646"/>
            <a:ext cx="1310907" cy="638976"/>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74" name="连接符: 肘形 473">
            <a:extLst>
              <a:ext uri="{FF2B5EF4-FFF2-40B4-BE49-F238E27FC236}">
                <a16:creationId xmlns:a16="http://schemas.microsoft.com/office/drawing/2014/main" id="{B875333B-59C4-73EE-E2BD-457059CA8DBA}"/>
              </a:ext>
            </a:extLst>
          </p:cNvPr>
          <p:cNvCxnSpPr>
            <a:cxnSpLocks/>
          </p:cNvCxnSpPr>
          <p:nvPr/>
        </p:nvCxnSpPr>
        <p:spPr>
          <a:xfrm rot="5400000">
            <a:off x="6974013" y="4354603"/>
            <a:ext cx="1773714" cy="1109024"/>
          </a:xfrm>
          <a:prstGeom prst="bentConnector3">
            <a:avLst/>
          </a:prstGeom>
          <a:ln w="381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连接符: 肘形 474">
            <a:extLst>
              <a:ext uri="{FF2B5EF4-FFF2-40B4-BE49-F238E27FC236}">
                <a16:creationId xmlns:a16="http://schemas.microsoft.com/office/drawing/2014/main" id="{D2E46177-216D-A496-CE4A-80189B4543C8}"/>
              </a:ext>
            </a:extLst>
          </p:cNvPr>
          <p:cNvCxnSpPr>
            <a:cxnSpLocks/>
            <a:endCxn id="471" idx="0"/>
          </p:cNvCxnSpPr>
          <p:nvPr/>
        </p:nvCxnSpPr>
        <p:spPr>
          <a:xfrm rot="10800000" flipV="1">
            <a:off x="6705702" y="4581825"/>
            <a:ext cx="1485969" cy="1134577"/>
          </a:xfrm>
          <a:prstGeom prst="bentConnector2">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接箭头连接符 475">
            <a:extLst>
              <a:ext uri="{FF2B5EF4-FFF2-40B4-BE49-F238E27FC236}">
                <a16:creationId xmlns:a16="http://schemas.microsoft.com/office/drawing/2014/main" id="{3BE012F2-191C-A214-F632-6B6EA932BB80}"/>
              </a:ext>
            </a:extLst>
          </p:cNvPr>
          <p:cNvCxnSpPr>
            <a:cxnSpLocks/>
          </p:cNvCxnSpPr>
          <p:nvPr/>
        </p:nvCxnSpPr>
        <p:spPr>
          <a:xfrm flipH="1">
            <a:off x="3493180" y="3904881"/>
            <a:ext cx="39839" cy="2060451"/>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477" name="文本框 476">
            <a:extLst>
              <a:ext uri="{FF2B5EF4-FFF2-40B4-BE49-F238E27FC236}">
                <a16:creationId xmlns:a16="http://schemas.microsoft.com/office/drawing/2014/main" id="{394AA918-4C73-9590-AE0B-34280AB7573E}"/>
              </a:ext>
            </a:extLst>
          </p:cNvPr>
          <p:cNvSpPr txBox="1"/>
          <p:nvPr/>
        </p:nvSpPr>
        <p:spPr>
          <a:xfrm>
            <a:off x="2685814" y="6059603"/>
            <a:ext cx="1539204" cy="400110"/>
          </a:xfrm>
          <a:prstGeom prst="rect">
            <a:avLst/>
          </a:prstGeom>
          <a:noFill/>
        </p:spPr>
        <p:txBody>
          <a:bodyPr wrap="none" rtlCol="0">
            <a:spAutoFit/>
          </a:bodyPr>
          <a:lstStyle/>
          <a:p>
            <a:r>
              <a:rPr lang="en-US" altLang="zh-CN" sz="2000"/>
              <a:t>Ergonomics</a:t>
            </a:r>
            <a:endParaRPr lang="zh-CN" altLang="en-US" sz="2000"/>
          </a:p>
        </p:txBody>
      </p:sp>
    </p:spTree>
    <p:extLst>
      <p:ext uri="{BB962C8B-B14F-4D97-AF65-F5344CB8AC3E}">
        <p14:creationId xmlns:p14="http://schemas.microsoft.com/office/powerpoint/2010/main" val="173356072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FOLDER" val="C:\Users\Administrator\Desktop\点与线\"/>
  <p:tag name="ISPRING_PRESENTATION_PATH" val="C:\Users\Administrator\Desktop\点与线.pptx"/>
  <p:tag name="ISPRING_PROJECT_FOLDER_UPDATED" val="1"/>
  <p:tag name="ISPRING_UUID" val="{9E835B18-4CBE-4158-BA05-AC18079C87BA}"/>
  <p:tag name="ISPRING_SCREEN_RECS_UPDATED" val="C:\Users\Administrator\Desktop\点与线\"/>
  <p:tag name="ISPRING_PRESENTATION_TITLE" val="点与线"/>
  <p:tag name="ISPRING_ULTRA_SCORM_COURSE_ID" val="EB056CF6-F6FB-419C-8F15-BF4BD319FD02"/>
  <p:tag name="ISPRING_SCORM_RATE_SLIDES" val="1"/>
  <p:tag name="ISPRINGONLINEFOLDERID" val="0"/>
  <p:tag name="ISPRINGONLINEFOLDERPATH" val="Content List"/>
  <p:tag name="ISPRINGCLOUDFOLDERID" val="0"/>
  <p:tag name="ISPRINGCLOUDFOLDERPATH" val="Repository"/>
  <p:tag name="ISPRING_OUTPUT_FOLDER" val="C:\Users\Administrator\Desktop\变色龙文件\点与线"/>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JVexIH9LMokMwAAAgWgAAFwAAAHVuaXZlcnNhbC91bml2ZXJzYWwucG5n7Xx7VFNX/q/Wju20KO10HIQCqS+sL56likDSDi1URVERoxKIFJQqkgghQAhJ2rEFLWBExAR5ZFrfBJIiQkggiS2VAAHiK0TNy0pCkGOCJCYh73uCtlpnutb93Tu/de+61z9YIfuc/f189/f9PftkH9m8KW7OGz5vzJgxY866zz7ZOmPGnwJmzJj1+euzwZHiDV5vgh8zMVvj/j6DMeT7APzyaubHGz+eMaOF/KY97U/g9z8f/GwnZsaMud3uv5kC9IWMGTN2tq375ONthalaeTZZm4lTElITUz9K/Whxw+Wt+5MIWy07kyLIu8peDV+15B+fZdd9sm1fXeyXX8fX/vVswF/e/jYZ/v2ft316pm3h1l3vbvvTq2d3n7orY19jM5Q/JBjMSoGvYOBUjbpNUsy7EYffKx88dQe/6TKp6Q5RcvUcxDUl8EJ3TfZc9SRNdW9QupzmmSCLM+Zeyu85cPSOP4sbET/aPz7kHptRsOBd1Xgu1X6dTNymeMs9ci9wT1mXb4BL6bKR1HOmb9LFfNhXYHkbNX2ZemkdD3gNNvUxbon7+xVCb4CFMe4W3YwvbRnUqI8tCRdcfTT7OpyfRjQBA4cfvTU/IOFY2niaweYJfo16tSA0njgWAykqSyBZb5ZUJ6/pCTaeJ1nPow2DaGJrlzaio09jtohITr0J6dRThMCENIToMhCsRxKKv+8KpCCx8sVkvATJiqJoLZewYwaEfv7ErYkwN/E8kLhzQGQfuBrkuBHEjfib/acg+09XqxKguIucaG66R6LrIc3RKpwZMQtBdEwJYETcnQ1B3G0KZ/0jUAiPh2JPF6MkuCYm0UinsKLNaaHK1hZIloEYCHuMX23mAhqeXwBJpyHq9OxmMzoyXiEwuC2AoRkq6XMgdWEH7XaRy64ea+PW3WkBhx6d3BKafs90qeAGVvAz0KFLV3/ovY8OHFXv6M7gwczdqQrkiNKkBzgT36ErjouxpcHxr4BijdQoSvp6H7XEfu1xAmZrheFx0t6pFhQF0Ds5qMiTxapFEJxB37siTILFkWw5EvoFff7sck/io0MUVp9gcE9W3k5Ks83fKtMJI8PjRx2IBpZkxTKSpoCo0V/yGGSvRAexifLVkmbpqKRLfzCFwrxjIgJJNeyEkmvG/YNarNTWpLkTPeRkj+qbtSMqLczeDSs25OgnXWaXU4m22XOlssxolG96R/RwcM1Es2MGm4dup2jw+x0WkbnP6i/EDGj1BJ5/EJ+haVAyZUQHVN0O5HxOCEoiVwlXsOXWqWRcdb7xdo48LMM2Hxcopi1yG5hOJiTnxjmP07Z8XvGxt7k9Zjj/8gA267MdsPWnWt4zD0qBfDYq8n2GVK3dAYlEZ17ZwRocUaVrHEZf/eTwDFwvJpnF9RT4BBjQy0azWjOakmmAz4PQ5WpOsc57LPSe2mo/BYBSi+SPclxWpAtQ23CRZiXvlRBJs2AnZBFFzYmiIVioTn8YGqnJGcaksO7chW5XDGlOaWptmQcGBENY9mD+rX4sW2vtwqRAFRwn1DeLOiC4TSSPSuw4kdri7NuDi1R6AkSLj4YHcLrqF2CilcYOy1o1EWiR2ICcYXM60bNRwF4P6qaFpZTiyo23LVO4hw88+tKbDO+ZRlaCojho1uVRB5CjBoqzl35ieHNbT7nHDCEnmyF679jbuyv+tKHnaxkKv1MhGqthSdIZQK4t/CPV5LB2oVkK267Dj2E6E0AxmEPtzfC1e4ulR7/21uUSShqWpA/5aHNdHjGAubjPyC7G86N0Vs8BVchwtmSkyWzIR5HqBXegkn5TSztaUBbEmxq9TRVKMP1SacgHw+9xuA8ZfhjqgFlb9M3nxEGaA8GDqIe/nM9GByajNfgv5IETmhCDo9XRemziKoLnv2g4Ykv0UJK+y9SdEZh8WnX87Q/IBFDlFbVsh1MU7F4nTKeOY4d9dADp11ZS6vE6ng2ddc0nbPiHypzdkR8E4khytCuHxRJlt5vlfL6vVWYiYyhHw+NRAjbX8UVHDx/RXr0lSJJ5baCQKkg5lBYoytY3djscoX/XwmJVTilLApoiSr8GLxXcJenYJJUWZCvLZjoubBdNQn3BtfyTxYMbsngN7GLQeGnG8kIAv1gZg4uUNE/UG6mVZsMaKdwnTtcZ62yWnSuqo6ugtokRRLurqFm6SgroiQyR1NIB8HCBOB17pQgLy3/FHVsBhbOiz/4nEnfrsvQ4VKvfY72JI7JiU9pT183zfkVCWEhmB0pJMu3rLZDgUMZDZEQ1EAb11cuGsye6l82tAuZVSaWqrOMfhzLzEORqod5WLxBJvVdICtkqKFsX0K3aCMlE23bYRI7GtFAy37V6ieHbPseeAi21W1UUqXzNe0RPDER2y03ibyqZBSg+iqVIHR6J5cGHJWyrU0irQiBBxZiUkkqBwuXU2Pv2SKJj9FHDmEFDf7bezjLPcgf/Ye6cKssGkBBzbf9Yi9/r7TGfzv5S+0VLanabf3rFXG+PXKmxRT8/68wOSQpozSG5BBAHGTOwQJTNJUE25VAH3qu2NTGRPb1doaExKbO7ECxncy9WKgtgibS5tQgK0uDElvQZ+4Ux/uByLCjlUToY+l5nOz00uIy6FBY3SOAfYNBEk4Yk9xqEkuAaoF35Luiyg5JollAKcG7DdEV1xRtZSpIlfEIDpIBrakzLdd0GHFGCKKI/3tHAIHc2jBTxLDKJYSe5Zeg1d5ghyvqCa1p2V7ySbBESe4501QMS8rqe/IdCrPfMYax0weLTm2cfwsp95g87hrFsEujlUDKfm51xbQe5SsrUFIPeFSSYf07ftnMRcgnN7Jz3LaCED/zAiu3GpihSJVetd2NLurC4Ep4xh05ucUQnHxrxiUK7jVBU4GJrnIBlVK9NVzvKK4GRTRBNoO+ImWSLrp1o6eLHshE83mt6k9VAm2gzRtdrKMDwo44DkNXduxXIbpTZwSLV0bcpJTni9LiCkgM0tD9eHsBSQmc/iRkZVBXKL516P8/icK/U/5Vu1Z9D46MPEF1gHfBl6ZVg3D88Ej1rlSS3GBYExze8132re9QMAb8Wvu5RNZ3Vr3sHuIuGL0+HubPRjBlxmdRX3Z9Hh4L/7P70rU/7i/tzzdruxe7Pg3kTVgPMZXhzug5ID/2fnVWybrqoGPuvwc7n2vVCLybPOn4VYPKJC9ZFvJkboDpwYagcmM6eM5qDiJNlXjD7L56QwbePP76Z+6Gq/MLQ0SPTs79wiJEO8ek///24InXo8PhD6nw36JcnF29MyhT8PA10efG+xrWRAdPc/XPJukTxnZCQacKr1p1q/I3OuhvbsPnx06x/tOH4ucbW9M+n2d11/IOker93ptd47fiZiy8h/mMQZwWnJal47X2LhsYvFOEVmAdHljZ0FJo7lYSt+rphgxAziBnGbfuN6I0HlK8mLp5vWC64knhSc6AuivwMfK2jATdakzuF91WxgUnmM4ybE38lHbBx9DLPB994pRY+Prnpu2ecbeLvf4Svk10uP14qSzDDn63rvJI4hpfJzoSvVzwmcpTP47QvUm53CiVB3Mc3TidzMVx9/wqK6GzR0Rx5+2nVRt152/Pg6Mjh7PpdYkw5cBmyhImH+Z1/Htyxm1Xnvnhx/4muIUde1/MwjdcDNzWPR8RKkk5njOU9E/+Dx/TYzjVtjZr5cHHF8e9uXnwOjemjvX+rsSF928Y/mmNjhK0v2fQ7JvZfLkukFx1t0XL+aBK9tvwPgM7UHv2DK76hf4DD+rf3j2T/W+jCd9fW/xuhKP4rpNOjDANhavU79Zue2XM9UfyF1/ntRt9FfqGbxv9g0Uer/i14T3tt+R9c4QF/MCdWjO1Z928ZGGk8l7P1fOJzlocMv3v1YlK0YGz8D6akjzf+wZSOTeI1F38nAzTs9ioRzGU/ndxl4D766U01aIntkKXYtc88Ms+aLeAIrm+8+yLvoKGPjJ1rfgFLmZgQbWxvmcip1BA/836BUrRZhlGPmdf0YiQjyOcnZTG5+ZOqqoST3cplQszQ7y+T47ynwJrFTJl1b1k/Jnx9Q8L/y/Hzgc7as5qXM3kD7FQHY8baJKmddoQhS8yBppjzn9cAp7MBr2OXFfBtcrQBlF1qFxhqyCjsLnWE8lPvv9IK7x8p09BIzutL0KsgmugJsFeRWk4hwqGjegTz5nNhtjNrTpU09PaeY8IvCr6Vq1+fGggTIaKMtxLJCnyWdyay8JdvhKxOeLxPQELrs4XpGPup8TTHw8ygIBE9wDCi8B7L3Ynip0ZQwRrvuLQ59L4aCnAcF1jcQOYOWSrfPyuFRu7st+FSgQ8v4v0tayy+w1hbboo/Gk87IZDNbbUJ5NBR665mPVuF2SVh5mDaHLLPCdFY1nMWVLBnPlgvlu9jR53eqRIfqoRv3Xs4+ZCiVQTFW+YD1vDg0aTDEySXLYiZzOQhJHsuC23sQLNIytYuJ7+L65IFgHRzo5X2U1+hi/wtt3EwPgrW0x4lkRUkp66rESDU6U0zQ0R75JmEAQS/X7BTosnJlVtzJqOYRl+Mw2o34MZQ9OdU1b+mvYTXXL4HiKsL61V/KIV77B1LljCHb58E+7O55xANArA5fKgdowgGtZJHrAbRctagIFltFT+OyiX0/Mgo/4Et2h8t0Go6CUTpdx/syUOI9hGa2yWaSQwtSufErMMxbMI82/NKD/12z2fC4PZqoeSHjp72bADKlh//Kphy1n4qJJDpPxDMIjV55Elto+2WcLU1/JVzYPuzOpsmxDYIimT0XTGqIvHnDROmkbPGuuHDHHTKSXI12G0tpQEckrG4kclEPed4BRKfG5zGX1ZOaKoPS2cGho43D1+hSEfnHcHVGXfYbJ8yNrCJ3Ppcef77MijlAQ6RSY2XQuRDhHZa3C7RvmgXAbhU3GT8dpBbfqqkb+SZg9yQV1ce8LkKUh6REruE5KC42R2OqZMfBzIbEMw1Mic1r58cw4SvHLUCc6vkhs8kfgGGFgloZADPWKcf73cYkLTEfswd547CfoLeV5/VI3KQT8LN17XP62Yt2E872mHOOiRrJIWRzPwo3jI5Hv7W3pUDNnZKfzBFyjSDLXAu3xFcswAzhwiPJufJ00KbITOV0AmxKSRsZSyUqCKyoWpHFE07Rf04P9oVFctAkqu3YGxt1+W/W86Wg5HWpD0P6aiqkFWHEBkHpLzcEHMffYbEKP1l1UhKDwebgmKVXD1BbiPAyJ1+b4ZZ1R8CSZVyQ6+jfaJAPanvsMEx57SYuzCXQxLMSk7fo+LIMqvJVZoaQM+Gx1x4Xi0vS8OXEC9ADIOtkfOLomNnWJSw73+jb9QLg5D2sThY0Qcff3YjQXjn2LOLux+fDSI8uI9X2hSnl/39eGCg6Ou6OeKaHL//tS7tv9zmMdRCpFN/tYBnqC+TIEmO44q776K7JkclAcjzrkmYM86C7ToiIugwXnyXjU+a/M6TMHZfQtRKAhuI1get1SJ0n6ZOxLWeOgidBrryfkwtSmHmuxxlFCSRbT+1CQp2hJRZiphJhZln1mdtJmSv8XwqFzGTaLw+cC5mbUbdwIrF9Bbdgn76UjrzbTLsiWj7fzgnrYYYnPe9+DuIBDPRxiJ1+o75X0ogjCeqJd8Kap/GGFQ/uRuOVDaDjcN3vqP+HPuOAqPx/uTeX2M1DxRyNXJELXPNWs2atBtEFGSYP/LXtLvClZppDD9qh1+gf3yU1kvugCNXP7sKGCXIIH7P5DXXCplk8pug4u/sdycLnzTbq+TZcMcasw1cWW75yHn7GjPuiRU1x9h+LR5S+qVSsHtqEwqROHV1HMV+xqG2YKNjl7CQkExXSHuzlGmaYDI4KWdthSlK6zBLYQqHPoYVGQC+E6DA7tuFfLtQwomCTv3omZrqxZYnSZJyCf6tHNQd4oBjRO3QCjov2t+tszH9yEFPxMbZh0uSvpMQlTOpA6uSVQ0E05041lTfPYpQYWgwR3FUS7VBIqZUcFuopYGli5BlAJJANoZt3q+yUrCd682THEXhSAWLUBF2NylGljGng+aya4RCFrmWhSQYxeB/6hFmyCTZNUWGpOyiAIY1KUD63q/tdyU809gNmgnPN+PR0PMxKuV9GclRGOX9xDk29r9fcz2wO6Okc8+c6qzXu3TBNVKmoFDftzSIiR+tyVR0rWTuGmCyo/ipSQyyuAgmWsHkIECOjJPteoSnVg1alFAyxZ0goCN+2tjOXCM/esyWFsosRxBGw2hs3/npc0qzbg9oJVggRA9wVkri+nvZgcpdzG8Ri8Y4UZBFhAm8slO8YqkBnYPi50fxnng2wNmzGDFLlQmz3YmjOM900YRhgefAjCcdpi81H9od+xOiAclcLhHs50Kk8NxUbGcnyjYi88bQZ+rWtndnxPY41FlUxKyM2D5sbe9H1O+CtYKfyo8s46OCkN0Z0B6TvllbyOZG0dA6luttfW0v/yqblx+l+BW8Gb6BMZmjLLqaXnIx0TtAgtnlSlUlsYQCWedGKUTjvFYK3Tb3oKRldq9x/Gdj+g1pWq5tf9949bdAdTnNrlqqzLV8EL/34YA0OevgALmE+SOGeylUohytPp6MW6I1id4nL31qFqis95pir172+9tpjjaJct42P0CyIkIi6BzPr5aeBJF+8uJtnouWtM3u9Tju/cqi0/fyqeVJxvnwOcduBu+sJneiKJV6qLOirxdzwdmkL3xq6oBpzdyqBw6w3FNLs840oVgNhuFsIRmjHBV0pEd+NDqPvAzGIJSnXcJfVTlNuKTR/DMDe2xS+bZY+bhoBdnzN+ZuS12v7dmqQLqcGYqhHyishDQqwvXhqLVFR0cVSNz7RrypNqStLTevk6GdUWOWTLGIlyMpmnkn6PvfQpAn3VtJqygJ3SqTuBLP3qhjkQbKz+1zId+GffJ7qHVZMiEpAp+sACvxH3MqiFnzNwD54t5CUF27yCFyHUPqWbC6DRIg+aJjF4VJigvt3lPSj3XZd2B3wV7hBZKlHlWWru1SQQpzfIBG12o9K7cUuDKrBWVPwpH8THkSUF0J9l+31FSwCicGKo8ey/qivItL4Fu3PNhHbVJB93H5d/m0YUMTCr6TTKhF2fp/dAR7A0lH9qU05By07e+XoW34LY5O8s1gXBJgkgs6te91FuswtBWuAX3h0wdutSchYsXR8qyfpa7Cgrvkb71fo28JjbY9bKWQW/06tjrfHGR3HbedMTr3u4j9Ai6oZuNt1jLmtqbZLGCXq0FlUuYPvM4uueLgWzr8ViXGdo8rvykvr8aVO75wOyazSarBNcH3M0K3K8Tve0Ocj0qFsNYo/6f50CxNmYv1HHQHP71oJfm1p0WYI9/LtYBaupJJbXbKcq2/3qx0wqK6jWplV9PvRvlWuKvRV07lmrkTq1zPXUE6T4eIx3qMxeOJtOWuh7l3n14QPJgFmfooghNiGJH9atg3cqwDmdDEoyiEyIv36Bu9KOi88GmjUpcKxqvcgyNFDSSn5fkLXU4LzKVRj/U8jIFYN1s0lJt7njbUqdPB7noFMAkieP2a4wlgYreqYbBHYC6naHqwv5YUKWL3jm+Z+9mn+lkNMW6l8610/X9D5ZEyvcs8na7hYCy+T3KKXH+uqylGa/BRSiDlN2rNDJeR75RcdbelZW7VkQMr8zap8ZHKEUvqxDMgrHpe0vEh/gM89zemxHuoJ/xjp/+/N8bxqLrR3TvNuW8KJW1r0fwnwfw0EBq/3nPRtHgO5qWUrHuQljHN4VGGMHhZPREGpqvA1KIHZ8umNzFvnoc5HpSBlc4GMiok8+mNAKOkj0nQZqGLlgoFosOL6je4NC47rYxcrFrkJYLaDjxAugCSY+wk4VdmUGHxe2fYb8IcN4U5i7vXzT5uPwXP576z50ofpo95I+LEREsxUi0yamAuC6tcZ8E0wDeOcryQxZPXz8J/Q/2wOwOMcIukoQ0Z7+OWpkZYqpnF6tz51UNnjY488aMOv8DzExG/LozlHWCYkKnnVdlyLSYlT7j7+FdLTK6A1FRjG6NM23EcyLVhXdiUHmr59zaB0Ga57U7h/YIqf5b7qYCwhWBb30ewhBHr4Rt9ngqOo10REHZYJaGXVHlQvOHDm6nSzDUItTi1EhjOhuNk5au894au2Xth4PUqM8ZS1NW1NVT9Ia7JOKknfkbOshgI9bBuCftJvbeGwwCj0T4bOl73Wr9HCRtlQ0NHTYCAb9gvcJD/kbkNwcwdmKKaJQ7DbcuarMPxuHJj4yCCpdgEVGfcGDk1TaSwCSvPp8YDcfSwhaPzyoB5lVJ4UKB3Qvus9T3dWqP3juHgGhuatC0SrbnUWE5hT5jEVFwXHRUUPVctQjsRBbB+rtPzS+37yD2/yvhaWuhppan6GN2YPrwsvc9aCTRrVywM61JdKl8BxHUnllAd71VJkeE8ldP7Y9aeGfU9Pg9OCM09Vmhjv1ngE8Q6XVz96wJjSvs8Fnj/xbxn8c5F/U4BI+z7jC/6/rlzzhE2insqdGSPjr9Kov6QHrUpMJncCUHrfVkQZJFvcveItZXX/1bNxHcIsGoyWX8zorl+AWGv7F0zQIZnflJu/FZg/LbXbqvMWnlEC4a9USeQlGoJN6d0j+SfAZVCzhpAnFYVdTm+YPujI2+p2NvJbC4SRZPGM6FVR5Oc8aP4fXOO1aPqPph2uzgJdiy4ZjK9okq6JcP1Rp/2n5f8ZiTq+AzhR9SWXO4bYSy503Z8X0UJAMU9DP9JpQ0/fC6KHL6LoafahPpCqaZOcJtMubHsBOy8pZWtEuXy4tqVh3LEa/Y9k+zWG/tOwM0oQZ92RSXrOW8kk7LquvafiP/f8tzo8idl/HWsd8DZ0spfdTAdazqVDt1p8+L6dIu/yFz07DE8HahYreiYGl3Nx1n2L78Xpf59KPq/v2u7BXYm3DKSDe3SXuVPebnu36fZq0i57o7Fq3BAjY9Q3rQohsxT255bcjLo6FdvJsAIk7cSE2ZmLn8xrhIepkNWlHrc61LhufRnsVUtPv4o+PdDSXPmX8GNPzc1aeRPBxs4z8V8ceHbJC3TET6EMNqGcMDvbv00o8NqYvEHa6yqpbCdTh5G8cLMkj7DXmox9eXoy9GXo//p0fzaNH06xHb77DiH6zIpnVJp19T9MnQqi+9QrSYZVguFzONko7sYpKCRxkmU3rIyAeZ4XEvu5Lpg9lLXoxtOfeL1Z2FpvLGnLDi+gQXmvITi++9QSCio8WJCtWTibPmR5KxrnQ9651/k2Jd7L5II2OMjagxbp2k9MNHqt4gFmTgm4KKfLwD3d73ercJFZlDtQS41H2FXI51qNVPiJ+PA0qVpQcyV9nqlpV64Bc31yZmDx8FYwuytxhZMLYIG6NcAesfmjkCRYEAtJbcyhHvYqGgK1nLcNpojSUcTwOjHmZJpoAW4WscICs0idKX/PoB9Oj9AJF3QrSo6O0I8CJzRvueV9XCDJZyy51pZOcHbyLPJJ1KJ5fb38xVDeyxTy1hKYnnv/I7ZN8vPSyFeSFaCJRxCmnO4clhTBf96dETtBFqGNVyVE+BJZ4aiNSZcuWxvSoNNxVanM4T6/PAiBYvxWzjfDg9P/TpN3yUfVVJlc1FVl1NTOpq+C1JLPEr3zcF6m0JVzYILPQPc8iNAjuRwDYueFioi2NCwvbsRtITZ3Q5siwLZjjyklUrJrECRYZ0FKye5co6efT5kV3ilUaPQAt8AujA9hbIg6JCCU8xdGJKeHqicWwhA8ZZJbdeuHO5fciu+FAezuSvbaQliEzvJfIfHJTzE4hTMXeaIc//Kcr0+mF0NhK5h5OTKNcu9Fxu+FXqcwPF9AsIQKJdfv1bTigq7o8i0mZK6VUk0ZQv2WWrkNE4u9KjSaANL+8q/kppZoJIBjuMg5ZfgdFURDDZc3xKCPh9uXwXEnZXcpkJGhuirDPnh8QzIPCSzceAwu8FlLVguIR8FWz4SM3cFaydzYEAKOC2FYn5Ijaa1AcnYIM15vOPfukAoM1XmLMSWXKGnvn2bu/VgCsWGFvA9CrxfhbPlPm+E+aKUSH3xdu+ZEoNwBOXi9mFtCB6q9qscOZRcS25pjO3rvUAVCF9nO4oyDg+o2UQ8rqHbWtcumrj9b/GOC+DPVR90n6CfgnEKjyrPxJejL0dfjv73jy7sXqwB0PYK/pYXC04wu+VF7J6hWfL7hxFksBxWH55ZRylmFjwXs3jGZjROvLiOXUzWPF8ThxspJAvFi2+p5e+c63NlZJVSavGn/Xd0EdjPXE6lCz9Ud7n5uTFvBs+hRWPOQS19CVBr/Uni1t/ggGNglB0Mvkh4trqY0PiG1d1nTM8Q5vZNi+0u/Ddm1i4Gc3FY/H7kS0L/3xJyl2LT20I/vRmEiDLLMJRU95aQBCF37z2UuTfNvCZwInyg+xkumYHT9Bt4fYbbCig/1YjTGPB1z7bV/Y6D1YJfaDzUoqqidKs2BHHzIuJTMw/jxy+eDxR0yZbq80v6Cy5FkWvLD0ulmSeKtW2SQKXC7N4Qup5Mzvw996zauVXeGvebeXETjjP7DgtXrMTU2jnZkW/sVSWfVjurD7OVSZJmIYtc35Inz+Ry7xLrOvZTBwQ7ma+nzFKZTN57WeRO/yCWnBjdLiLgbYmM55zJnbOlpPTQWXJsKpYKjx/Nt1TqCN4G/fIBBG2B+2E3NqXnGsL88zsJXRGBo1osDmWwG0RIxdLu3dDUQNGIipMEjdVVkSttcFH0rM8ZyaIlaKa7eOCPOk5Im8kUcltJX3ktDh8tkGVGC/4FHCxQupNLOhz0+fTQAMbMoPQUHauEW14rnQxetBtVhcTQEPz+H2rIlBY03uKzPFFXS2btiklDVdmaGT5JYf4o0kCUOTn9i/D47aJodboWpjC1n9/1e5PQXkvLrTgg8V5C16//2aPQ2xwKHdVyw19lzDyYjMXpWh3YNoVIcERcZCd4Lwh7nwHfxpiZh7cZJ+mCHZAgikbLTWS+wHZvcM13KEehAduvpbuuDVonNY7dHdlzvqR31QuEainkTRG1g3BV1W4kpv655uO8pIpvbbm1UaLiAa1WYuiXvCdBJ0PQLhmE8iw8lmaAVetqvwAJeXmmSjjW3gQ0fpVTUQJUly47fd9ntRn2Fx4X5diBVWzytulDTBTNvKNZeV37qQhIpnypmVnSFzWcf2BAO6zphAQkNgA+6wwRqNJrWsyAQUqmnt/xgkjOdWf0tJfn4pd1K4vwyB52ea63duEhuUlwRTK/BjDBFjZ8d1COtn0r0KpxXcaJ9Tpat8nhUYqzG3dIBcnqnHZRuFm0B7cJMFmw0QI7xx8Dy9/7iRw2dPEFx+ocJNljNTv/I07aqQ1mO4W3bAwO4vwLbq89lpZrQ9bzxrV2+AVj4fZ/8e6u/XmyVBS1uPgFR5XnUYtNdzKD4gTG8d7wj1KxuCKnRRMURHa7PHHA9vOL95vmVd2UMrv0/WppVvmALSFq8me1dO3gC4o0R8dDwSjilQBGATVTmH/h1oOkF3jqCa6B/KKYWzVZgS4e0RfVp77g+Db/APd7ZWWZoPPrtY/vZjG9AxK6nj0ZW+AN9nHfdWcYIeyLgaK3LLcSE1KccejQz0at2s0Xb9L/1WRdX250VvSWH5WSVugbhYlOocw7wPDG+vr8F5BjStbVF7zMDy8J/R8gdMajqo7pekxz3jyt3Pdg6ct3m15CvIR4CfES4iXES4iXEC8hXkK8hHgJ8RLiJcRLiP85CK7TCpDPvbauCB+x6Bn9IL5df5VMfHw67p2vFzsu18157mIs0nqDEsgzcyeiTy1c/OC+Pr73zuZ6b0naf8/5Bb87NsFp5pOmD2g6GP8f+53NXJ8AvqF+AmG/DnFcv4p2DKNTiu/NgnQUWh+cT9jUAG9ANmQ2oI246Vms9s4tbXeiAvX2EU/nPU/U5VXqdraIQzLeJpdFuWyyYVRUPNEBIPlT7rc29H0NjVHKqIlxg5u3e6hi9QpkxB2vFnls+9lilFjTVS2NQnXewarMj9fSXBvlhVT7lACWCv0xkaJJIUBZxiMJxfe3YuUK9/lMKcUWIZIoVZP0S0m507/nuREH1VeyUkQO3IOzFIX9Lsl6k0YUYqVKigyFl28nioa1PMsgmqfmYC1YEpJpDcv1gqRz5K/Bpn40Gbqata70fC/XIuwY/ftoT/eRVJVe38ivKtGbxKUw+y96g6I/u9HWcMiuUBjfdIELgzLo6IYCo0UWO7uBZqmhsX3xjYC5oVjfx0o5uSWMkvlqGc3GpnXasaRIXRzP5L3YEO76Bjn1zWpBXzkJMC8kOjUkZ/+WCLOQyUajWAwhraycwEZxuVz02WnmTnemQCVRROdKjVXr0PUT+DfWkgn13dcNoPg6ILivfg4TRSU6/dR122i27Vga5rhypLM4ZKCitG98XXRgo0iz2Ts39C21xCNanN0euj/p9JbUBSy/Q/odElwUKghp1vZS4G/uLR+Q2iYDF+URmfr8HpUR314yiO2043Yw/zl4jUXAjoicD0UnR0ZzxbTKGFgstNSYX9BZPASIDIQ5VYLCs0Zs6jyt2xxkZPvj7caCKkwiQZcsJgxtJDLpIsdbJX2zmiE4ru4YNS0rMjDl6ooA8lL+Upuy06PQgoXN12iN+3vKS7PmD1xhod4BRDGxfAcdYiCa8fgngIoh2s0H+Vn/lKXmS3QG8VcboLHGFlaUW0OdFBL+Byu+L6IR6moeh2oCSMouOgl9Ixi3IWtxI0Pav+JGO3MHPcMjmdk/4kziF2RRZeQ8HB6mu8pxXPJv5Tg+sKcYM1XtkBEOq7ZBmb1NSTZ/Z70Ncq+LAUEabbLS8fRZ4NLO2ndMRLg6j+PFkt10jiiin5wHB03UOwC9r+ITMTbZlvbFivRtjNXr/eFGvHnT3CrxSGma3tpI5ibJNdBtEDw4KcmhmHCk4mzABeiHoIumrNW4bm84a/U5kGSOgJMevUbaTJyD+ukp78n6ETZcHnA6w5nNH1f+TUVUC1pY6Y9MSuqAGhC0pdvQ8Si1CYj7Lt1hI7MPRA/fcLxbJadVSonlgEJX7x8As14np9otNJfl6gpmV+6j+XDCQ1BGT5fXiApbD4oR9ENdv3vXTj+xUNNkXetmJZNkyiRtJ/oxAL93A8wpZo70ApQm5QwF11zPcdSewHt3DpPyMu54xsrIxfVh15qVtfbUpsmQbiQRGerLnCycU23BzimU2lQ57YeQPVe0BNPIveHHmapj5EoYZTUucOJWsMX9ozAvpO2uxJ/Acp2BOUdggejIi1ATaMR9SaIlSZS4aek/jHyc9UMS4YBb1Y+MTJLjfRfRefEi729u89rp9FCJ/m5s65jbrVq1R7XzkCjJBIvtbIL8oqj1J3dWMbHEbWuH32IzhPM7GEL6XyVqqWtq0GeVRNsOGsInA2pL27sOvS01xb+UWB416hPJNCA4OY/bGycEvTNN43Qm1LqJ31HcWXRVtRRm6RMCuTgzrFgsUDTqMNXFdVGUbSkksXrLtFRt7vifcrRdnM2kW29PH47n6tltNB8Det8MMekT8wCr3ZGHT3FumpLyHVK0LfKG6cNkS+dIUfn40uv6HexAvo5Zuw1ZBtKqiqIUH5UKhzEDmkqzAadyrGeIJEFoNP9opWBQbYnUmaD40uJVJ6V2fFXJunuKJCW5pYR/4tAPnI2quC4WwWmgBcV1jqejtWhStW+v92y4FBi2AZL10yJt0rOb9b6cBflbp8Uq7eev2uHwU3EY+yswlsg7SeqJ0psjqolTbKKDi3KZG42J+KzHnUfGgZYkeealu0cPWSL1pktaJc2sttr9IrJd/jWVoc3MOLi5QA+seays/SD+FTPDShxwSVv758Ple9mNjh93gkLSZps5JpbUueuJmi87aV1aSYDrEG5szc4nrEyV8afK9BOQ1ZXDO/7mvZhFaU7LtRXwyg8DS3XD/6S2k1tZqVMthPDPdbX6ApAeKOpToMHWNOktzUKGT4DEWI2lFSsseJXPXvOsh1ZrPrIzRiWKNYY/mB/wFR5OgDHgH4/e05awjK5HTbk/jP7Q7KQ1TwuKL25jMInNT/zUKXhT78pXYypiSGc6p7XJyvFyzdNdhlwdps93v23Wkwk11AiFkh0UTk4299uDkX9nvJ3nKvgBaOQFgKYZIB3WFPcGewNAB4rv8ukB46SldQth49qn6qLbPTdgHZcc10dvOfi7pi2qNa8ZoCNXTP+f2Oc67L/2qXuiTls7BRvP2uWBs3Y2/RgSNNBrlP6ysnvXQ3Sr//n9kT3N8J0MfnLzLzoeMbSZI1qsxgxihBqK131EeLxOSi7LKt8ohe9GySXB3mLJmXTqAbv7DL4g948phbC3ktkrJUnmmQpQYYgk18TgdgbSdXiikZPyRBI3npMKVu3RGMjcBnkXzNwfNvLxsltJza6DQp+h4QvU0NvqpRPtpKW7KJm7pXd5PrlzTlnCzRtvwpYOX3wikWUiPEFhiWL6BLBomQ+RD1sdb+sQfC4qJN7pMj2NMetjBfY0gnvnn2iEk4z3VxNHVivuw4lqeKBzSGmJpLBCNv/UBHKq9bxOb3KFrBMbn3jfBgmHZ23bOv2/pNI1OeC68hD5KU5MX04nzwGrlHchU1de6+eTZJ/c5X2eW4F2M/3mzuHPWC5b+qmeNuMbP9lT9jvmm518BOEdsSQDXO3iZlG649ZuRQKQ1apQKpiXHJk3b5iUEsSwxMwo7bPfucAL8OtWDbH4Dm0Z32x2KtRTVNgFuEWudMiFUlU7O8G440oCmE+Azdzxs2o8oDZZ2jjQ6YSQ+eCuEmXLOjsdiQMA0pob+XUDTByJZHuSGbLdL9+qlTDUQuzp20RqubHgJwep2rZ25K6pmiJxRI4lNTL7QB9at4smMM0jPwjoVlk9L462Sz/Od31+0uYTYMg8bT2V51EViftUFeS8H3QyPWMJa5DQKHiF+L2VKHNSzrNc6Yl95ruNVhL+JOgBSeaLTa7VqDYuisv/TeEH+HstEEoX3/kanUN4YowAiwiw+vmHEPDx2Jb9VASspH54B0Vf8H3UsIKDbIKvPwc4bylA9gRu9u5CNVrlV+ZulQmDCI0aBaqYn6q0skyCwuY1JRME18BAYYNVtKwQrNcCSZ/gI6NSBUprMgm4r7TXkjCTNJeBNBpisPFdNgrskkiceyVJGbR6CwHWY3K1cfbXDZhv+yj1WWbPv8KfJNjczUxy8rOoLGnzW8pKYjU/ESpBE6mMmIL5v+P9M+erYJLnYLbeTNOqve/mWqy2dAWv30T0Hh9WZ12O3GY03m7UhfUZ7pKi9Yvk7GLu3RAJU5QWxOqTLEZPIAda/ZeSWKmUZuZEdtzdJaS/6TO/txaBjcm7FvJdlfKE7OjRSqXM9Qji7D7bxeU7Ia4RUvEk2Xkdtrw0aBMyvGdyu9gs3AgaR2X3wQrSMlfQJp7gpBGd3qR3bI8eemLI9b6MiCY6sBWLe6KOjaqsViYn5UnO/glpv4o8QfKMKBBLPgcvsm2tMFurPivHb+J2sGUT6EzNfFuBS6emn2k/nX5y1HGsWtjO6hMmuUZB0aI7/cil+w+PNDdOUGov8CAUOz8JUL7BbiynAGqgftoe2J5PMl2KLaQgSd7+JKmpyc4xcj+/rK51HPgBLGzqCPYRSBB/rmQPqER931Jl6JrY8IyrznySg+ky6vPreM+hsPT9P3s4pRDtJhwsaBVft0FLf746wiLC158bN4kFs8HadoMoyhBvMVdikghz2httdXQ7vMMTDBlXg9lp1GJq44KjrEYeEgUac9dTPiG/lVruABVIcDcdYv5qS8dF3mx3tSCG8/TV+qyD75T0VYzHsQ1otra0CdHOrYCoiV1JMb7oJAJf9nOIM2455DTolw2vgSYjF/JDdji4Kt8kmstdXj++IyK22+3o/mD25Lv8yXfVJPuo0tFJMo8ermaZJRoY0eBOYWjvzsLibU9JfuIcPDKO1wemaJRtj6LchyIKQpwNmDcaRQS33thCPlpRSI3qWUHQdWNTox+zRQRd7td3PMlVfAfLZbrKt1Ncl3y5a7LdpxgIWBUHu8Tu43X5diL7iI24j+Qf+YxfR1/Cie2kuAgvy+p5dBF+BeuiDh+oxyMIilLOZLClI/CeJAXj+hE29ZoXX7+Cv3XusWrZh+aL/m9OXbRL3zFPwrbiBmrtnX97Qqxjwiut6yajdVW9YUXcxMinwav9AyACWMZqy08EIx3JtbMClGaeuTpGpe/k2zoprL5sDG28xd0X+h/v2nzfV9AHoDZo1g6NYjhkrx9lhdRyW9FZEWGNShzj7WOY2Dgat8MAEE/Yz7se01Kdh7MYYevdvar91sjld1MEG1lnS50W5c8fd6tiJu+XBaUWPzoE6Zq2soUUNWccOt3nDvxxc/yjJ3Fz6pPuGOI+eLhiteJ95nQT3OF5Z7HSOAJxdXRNz7oHzagqllx10eAbp5tlwbFVoSlzqx64X6lM/vVo44xDCG5E/DmIYyxu+nRAYeQ0bd+FtentAlp+zqRrJqF6UVvNP7FF7vF1n276hPH33f/4H1BLAwQUAAIACADJVexIOF/j5UwAAABrAAAAGwAAAHVuaXZlcnNhbC91bml2ZXJzYWwucG5nLnhtbLOxr8jNUShLLSrOzM+zVTLUM1Cyt+PlsikoSi3LTC1XqACKAQUhQEmh0lbJxAjBLc9MKckAqjAwNEMIZqRmpmeU2CqZmyFU6gPNBABQSwECAAAUAAIACABDlFdHDcAxHsABAADaAwAADwAAAAAAAAABAAAAAAAAAAAAbm9uZS9wbGF5ZXIueG1sUEsBAgAAFAACAAgARJRXRyO0Tvv7AgAAsAgAABQAAAAAAAAAAQAAAAAA7QEAAHVuaXZlcnNhbC9wbGF5ZXIueG1sUEsBAgAAFAACAAgAyVXsSB/SzKJDMAAAIFoAABcAAAAAAAAAAAAAAAAAGgUAAHVuaXZlcnNhbC91bml2ZXJzYWwucG5nUEsBAgAAFAACAAgAyVXsSDhf4+VMAAAAawAAABsAAAAAAAAAAQAAAAAAkjUAAHVuaXZlcnNhbC91bml2ZXJzYWwucG5nLnhtbFBLBQYAAAAABAAEAA0BAAAXNgAAAAA="/>
  <p:tag name="ISPRING_SCORM_ENDPOINT" val="&lt;endpoint&gt;&lt;enable&gt;0&lt;/enable&gt;&lt;lrs&gt;http://&lt;/lrs&gt;&lt;auth&gt;0&lt;/auth&gt;&lt;login&gt;&lt;/login&gt;&lt;password&gt;&lt;/password&gt;&lt;key&gt;&lt;/key&gt;&lt;name&gt;&lt;/name&gt;&lt;email&gt;&lt;/email&gt;&lt;/endpoint&gt;&#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8000</TotalTime>
  <Words>1391</Words>
  <Application>Microsoft Office PowerPoint</Application>
  <PresentationFormat>宽屏</PresentationFormat>
  <Paragraphs>167</Paragraphs>
  <Slides>28</Slides>
  <Notes>28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28</vt:i4>
      </vt:variant>
    </vt:vector>
  </HeadingPairs>
  <TitlesOfParts>
    <vt:vector size="37" baseType="lpstr">
      <vt:lpstr>24 LED</vt:lpstr>
      <vt:lpstr>NimbusRomNo9L-Regu</vt:lpstr>
      <vt:lpstr>等线</vt:lpstr>
      <vt:lpstr>arial</vt:lpstr>
      <vt:lpstr>arial</vt:lpstr>
      <vt:lpstr>Arial Black</vt:lpstr>
      <vt:lpstr>Cambria Math</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juseice juseice</cp:lastModifiedBy>
  <cp:revision>288</cp:revision>
  <dcterms:created xsi:type="dcterms:W3CDTF">2016-01-18T12:33:30Z</dcterms:created>
  <dcterms:modified xsi:type="dcterms:W3CDTF">2024-09-30T12:53:34Z</dcterms:modified>
</cp:coreProperties>
</file>

<file path=docProps/thumbnail.jpeg>
</file>